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6"/>
    <p:sldMasterId id="2147483699" r:id="rId7"/>
    <p:sldMasterId id="2147483648" r:id="rId8"/>
    <p:sldMasterId id="2147483695" r:id="rId9"/>
  </p:sldMasterIdLst>
  <p:notesMasterIdLst>
    <p:notesMasterId r:id="rId32"/>
  </p:notesMasterIdLst>
  <p:sldIdLst>
    <p:sldId id="280" r:id="rId10"/>
    <p:sldId id="299" r:id="rId11"/>
    <p:sldId id="268" r:id="rId12"/>
    <p:sldId id="259" r:id="rId13"/>
    <p:sldId id="283" r:id="rId14"/>
    <p:sldId id="285" r:id="rId15"/>
    <p:sldId id="286" r:id="rId16"/>
    <p:sldId id="300" r:id="rId17"/>
    <p:sldId id="288" r:id="rId18"/>
    <p:sldId id="289" r:id="rId19"/>
    <p:sldId id="301" r:id="rId20"/>
    <p:sldId id="291" r:id="rId21"/>
    <p:sldId id="293" r:id="rId22"/>
    <p:sldId id="295" r:id="rId23"/>
    <p:sldId id="294" r:id="rId24"/>
    <p:sldId id="302" r:id="rId25"/>
    <p:sldId id="296" r:id="rId26"/>
    <p:sldId id="297" r:id="rId27"/>
    <p:sldId id="303" r:id="rId28"/>
    <p:sldId id="298" r:id="rId29"/>
    <p:sldId id="305" r:id="rId30"/>
    <p:sldId id="265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lodina, Anastasia" initials="VA" lastIdx="2" clrIdx="0">
    <p:extLst>
      <p:ext uri="{19B8F6BF-5375-455C-9EA6-DF929625EA0E}">
        <p15:presenceInfo xmlns:p15="http://schemas.microsoft.com/office/powerpoint/2012/main" userId="S-1-5-21-2025429265-2111687655-1202660629-23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BE39"/>
    <a:srgbClr val="C2C9D1"/>
    <a:srgbClr val="B6BEC6"/>
    <a:srgbClr val="8EA7C2"/>
    <a:srgbClr val="8FA3D5"/>
    <a:srgbClr val="A4B4DC"/>
    <a:srgbClr val="0050A0"/>
    <a:srgbClr val="C2C9D0"/>
    <a:srgbClr val="002846"/>
    <a:srgbClr val="A0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717" autoAdjust="0"/>
  </p:normalViewPr>
  <p:slideViewPr>
    <p:cSldViewPr>
      <p:cViewPr varScale="1">
        <p:scale>
          <a:sx n="70" d="100"/>
          <a:sy n="70" d="100"/>
        </p:scale>
        <p:origin x="11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E5D32-FE1D-4D83-A617-239CC48CCB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CEFAF6-FC67-42CC-883C-B4658D4DF7E2}">
      <dgm:prSet phldrT="[Текст]" custT="1"/>
      <dgm:spPr>
        <a:solidFill>
          <a:srgbClr val="09529C"/>
        </a:solidFill>
        <a:ln>
          <a:noFill/>
        </a:ln>
      </dgm:spPr>
      <dgm:t>
        <a:bodyPr/>
        <a:lstStyle/>
        <a:p>
          <a:pPr algn="just"/>
          <a:r>
            <a:rPr lang="ru-RU" sz="1200" b="0" dirty="0" smtClean="0"/>
            <a:t>момент принятия к производству требования подателя жалобы в рамках дела о банкротстве должника (возникновения права на подачу жалобы)</a:t>
          </a:r>
          <a:endParaRPr lang="ru-RU" sz="1200" b="0" dirty="0">
            <a:solidFill>
              <a:schemeClr val="bg2"/>
            </a:solidFill>
            <a:latin typeface="Verdana"/>
            <a:cs typeface="Verdana"/>
          </a:endParaRPr>
        </a:p>
      </dgm:t>
    </dgm:pt>
    <dgm:pt modelId="{D01B43F1-C14C-4A4A-AF1C-759A615E0BE9}" type="parTrans" cxnId="{546CDEC5-26E3-4BCC-9B01-58AA671B7FE3}">
      <dgm:prSet/>
      <dgm:spPr/>
      <dgm:t>
        <a:bodyPr/>
        <a:lstStyle/>
        <a:p>
          <a:endParaRPr lang="ru-RU"/>
        </a:p>
      </dgm:t>
    </dgm:pt>
    <dgm:pt modelId="{3063D9E1-950F-43F2-8288-1D1B9BB79779}" type="sibTrans" cxnId="{546CDEC5-26E3-4BCC-9B01-58AA671B7FE3}">
      <dgm:prSet/>
      <dgm:spPr/>
      <dgm:t>
        <a:bodyPr/>
        <a:lstStyle/>
        <a:p>
          <a:endParaRPr lang="ru-RU"/>
        </a:p>
      </dgm:t>
    </dgm:pt>
    <dgm:pt modelId="{36488FB4-D832-421C-98F9-8EA8B1633A5E}">
      <dgm:prSet phldrT="[Текст]" custT="1"/>
      <dgm:spPr>
        <a:solidFill>
          <a:srgbClr val="8CBE39"/>
        </a:solidFill>
        <a:ln>
          <a:noFill/>
        </a:ln>
      </dgm:spPr>
      <dgm:t>
        <a:bodyPr/>
        <a:lstStyle/>
        <a:p>
          <a:pPr algn="just"/>
          <a:r>
            <a:rPr lang="ru-RU" sz="1050" b="0" dirty="0" smtClean="0"/>
            <a:t>момент ознакомления с требованием недобросовестного кредитора или момент, с которого обжалующему акт кредитору должно было или стало известно о том, что требование конкурирующего кредитора основано на вступившем в законную силу судебном акте</a:t>
          </a:r>
          <a:endParaRPr lang="ru-RU" sz="700" b="0" dirty="0">
            <a:solidFill>
              <a:srgbClr val="043049"/>
            </a:solidFill>
            <a:latin typeface="Verdana"/>
            <a:cs typeface="Verdana"/>
          </a:endParaRPr>
        </a:p>
      </dgm:t>
    </dgm:pt>
    <dgm:pt modelId="{235B028D-06A5-402A-83BB-383C6A3C7434}" type="parTrans" cxnId="{BA2A66E7-2FD4-448D-A6A0-59007077B108}">
      <dgm:prSet/>
      <dgm:spPr/>
      <dgm:t>
        <a:bodyPr/>
        <a:lstStyle/>
        <a:p>
          <a:endParaRPr lang="ru-RU"/>
        </a:p>
      </dgm:t>
    </dgm:pt>
    <dgm:pt modelId="{40D49B80-20A2-4BA9-91DB-5FBFD9060EE1}" type="sibTrans" cxnId="{BA2A66E7-2FD4-448D-A6A0-59007077B108}">
      <dgm:prSet/>
      <dgm:spPr/>
      <dgm:t>
        <a:bodyPr/>
        <a:lstStyle/>
        <a:p>
          <a:endParaRPr lang="ru-RU"/>
        </a:p>
      </dgm:t>
    </dgm:pt>
    <dgm:pt modelId="{463889EC-A5B1-394E-95F1-67D46D9F625C}">
      <dgm:prSet phldrT="[Текст]" custT="1"/>
      <dgm:spPr>
        <a:solidFill>
          <a:srgbClr val="043049"/>
        </a:solidFill>
        <a:ln>
          <a:noFill/>
        </a:ln>
      </dgm:spPr>
      <dgm:t>
        <a:bodyPr vert="horz"/>
        <a:lstStyle/>
        <a:p>
          <a:pPr algn="just" rtl="0"/>
          <a:r>
            <a:rPr lang="ru-RU" sz="1200" b="0" dirty="0" smtClean="0"/>
            <a:t>момент принятия к производству требования недобросовестного кредитора</a:t>
          </a:r>
          <a:endParaRPr lang="ru-RU" sz="1200" b="0" dirty="0">
            <a:solidFill>
              <a:schemeClr val="bg2"/>
            </a:solidFill>
            <a:latin typeface="Verdana"/>
            <a:cs typeface="Verdana"/>
          </a:endParaRPr>
        </a:p>
      </dgm:t>
    </dgm:pt>
    <dgm:pt modelId="{94407275-E329-4D41-945C-B3E05002D440}" type="parTrans" cxnId="{DEE3E94B-24A0-9C4A-8FE7-4616561EA332}">
      <dgm:prSet/>
      <dgm:spPr/>
      <dgm:t>
        <a:bodyPr/>
        <a:lstStyle/>
        <a:p>
          <a:endParaRPr lang="en-US"/>
        </a:p>
      </dgm:t>
    </dgm:pt>
    <dgm:pt modelId="{8B728E46-6B7B-2346-B277-D7EF998222E2}" type="sibTrans" cxnId="{DEE3E94B-24A0-9C4A-8FE7-4616561EA332}">
      <dgm:prSet/>
      <dgm:spPr/>
      <dgm:t>
        <a:bodyPr/>
        <a:lstStyle/>
        <a:p>
          <a:endParaRPr lang="en-US"/>
        </a:p>
      </dgm:t>
    </dgm:pt>
    <dgm:pt modelId="{494C9406-FC70-0547-8A76-42B04027AD70}">
      <dgm:prSet phldrT="[Текст]" custT="1"/>
      <dgm:spPr>
        <a:solidFill>
          <a:srgbClr val="6C7083"/>
        </a:solidFill>
        <a:ln>
          <a:noFill/>
        </a:ln>
      </dgm:spPr>
      <dgm:t>
        <a:bodyPr/>
        <a:lstStyle/>
        <a:p>
          <a:pPr algn="just" rtl="0"/>
          <a:r>
            <a:rPr lang="ru-RU" sz="1200" b="0" dirty="0" smtClean="0"/>
            <a:t>разумный срок для изучения документов/судебных актов и возможности сделать вывод о том, что данным судебным актом действительно нарушены права и законные интересы независимых кредиторов</a:t>
          </a:r>
          <a:endParaRPr lang="ru-RU" sz="1200" b="0" dirty="0">
            <a:solidFill>
              <a:schemeClr val="bg2"/>
            </a:solidFill>
            <a:latin typeface="Verdana"/>
            <a:cs typeface="Verdana"/>
          </a:endParaRPr>
        </a:p>
      </dgm:t>
    </dgm:pt>
    <dgm:pt modelId="{8D17B40E-BA77-7D4C-84E5-6CD2118F7C0E}" type="parTrans" cxnId="{089A5EEA-9A7B-F845-A478-62E177A6F1BD}">
      <dgm:prSet/>
      <dgm:spPr/>
      <dgm:t>
        <a:bodyPr/>
        <a:lstStyle/>
        <a:p>
          <a:endParaRPr lang="en-US"/>
        </a:p>
      </dgm:t>
    </dgm:pt>
    <dgm:pt modelId="{E8AF896D-F32E-7748-A07B-A3F898B3EAA4}" type="sibTrans" cxnId="{089A5EEA-9A7B-F845-A478-62E177A6F1BD}">
      <dgm:prSet/>
      <dgm:spPr/>
      <dgm:t>
        <a:bodyPr/>
        <a:lstStyle/>
        <a:p>
          <a:endParaRPr lang="en-US"/>
        </a:p>
      </dgm:t>
    </dgm:pt>
    <dgm:pt modelId="{E83596D9-DDE3-964C-8B83-39DA692439E5}">
      <dgm:prSet phldrT="[Текст]" custT="1"/>
      <dgm:spPr>
        <a:solidFill>
          <a:srgbClr val="11865B"/>
        </a:solidFill>
        <a:ln>
          <a:noFill/>
        </a:ln>
      </dgm:spPr>
      <dgm:t>
        <a:bodyPr/>
        <a:lstStyle/>
        <a:p>
          <a:pPr algn="just" rtl="0"/>
          <a:r>
            <a:rPr lang="ru-RU" sz="1200" dirty="0" smtClean="0"/>
            <a:t>момент, когда независимый конкурсный кредитор узнал об обстоятельствах, ставящих под сомнение правомерность взыскания долга с банкрота</a:t>
          </a:r>
          <a:endParaRPr lang="ru-RU" sz="1200" dirty="0">
            <a:solidFill>
              <a:schemeClr val="bg2"/>
            </a:solidFill>
            <a:latin typeface="Verdana"/>
            <a:cs typeface="Verdana"/>
          </a:endParaRPr>
        </a:p>
      </dgm:t>
    </dgm:pt>
    <dgm:pt modelId="{7FD4A44F-936C-744F-B100-2353E3E12503}" type="parTrans" cxnId="{56F739D2-4727-344E-ACF6-22B0DCCCCA83}">
      <dgm:prSet/>
      <dgm:spPr/>
      <dgm:t>
        <a:bodyPr/>
        <a:lstStyle/>
        <a:p>
          <a:endParaRPr lang="en-US"/>
        </a:p>
      </dgm:t>
    </dgm:pt>
    <dgm:pt modelId="{42F67C9C-3D42-8B43-B599-EA2ADD6D564F}" type="sibTrans" cxnId="{56F739D2-4727-344E-ACF6-22B0DCCCCA83}">
      <dgm:prSet/>
      <dgm:spPr/>
      <dgm:t>
        <a:bodyPr/>
        <a:lstStyle/>
        <a:p>
          <a:endParaRPr lang="en-US"/>
        </a:p>
      </dgm:t>
    </dgm:pt>
    <dgm:pt modelId="{E990A6ED-D3AD-44B4-903C-CFECCE89A8F2}" type="pres">
      <dgm:prSet presAssocID="{42EE5D32-FE1D-4D83-A617-239CC48CCB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FDEF1F-07B4-4FDD-8E73-2A41F447DF2A}" type="pres">
      <dgm:prSet presAssocID="{42EE5D32-FE1D-4D83-A617-239CC48CCB0A}" presName="Name1" presStyleCnt="0"/>
      <dgm:spPr/>
      <dgm:t>
        <a:bodyPr/>
        <a:lstStyle/>
        <a:p>
          <a:endParaRPr lang="ru-RU"/>
        </a:p>
      </dgm:t>
    </dgm:pt>
    <dgm:pt modelId="{3D06DBBF-596D-4002-B000-EF3DA9FBD646}" type="pres">
      <dgm:prSet presAssocID="{42EE5D32-FE1D-4D83-A617-239CC48CCB0A}" presName="cycle" presStyleCnt="0"/>
      <dgm:spPr/>
      <dgm:t>
        <a:bodyPr/>
        <a:lstStyle/>
        <a:p>
          <a:endParaRPr lang="ru-RU"/>
        </a:p>
      </dgm:t>
    </dgm:pt>
    <dgm:pt modelId="{DB0078BA-8D40-460C-9A82-167C3DEC2669}" type="pres">
      <dgm:prSet presAssocID="{42EE5D32-FE1D-4D83-A617-239CC48CCB0A}" presName="srcNode" presStyleLbl="node1" presStyleIdx="0" presStyleCnt="5"/>
      <dgm:spPr/>
      <dgm:t>
        <a:bodyPr/>
        <a:lstStyle/>
        <a:p>
          <a:endParaRPr lang="ru-RU"/>
        </a:p>
      </dgm:t>
    </dgm:pt>
    <dgm:pt modelId="{285E465E-CD2C-48A1-8555-567EE67D8F3F}" type="pres">
      <dgm:prSet presAssocID="{42EE5D32-FE1D-4D83-A617-239CC48CCB0A}" presName="conn" presStyleLbl="parChTrans1D2" presStyleIdx="0" presStyleCnt="1" custScaleX="110313" custScaleY="85073" custLinFactNeighborX="2214" custLinFactNeighborY="-2032"/>
      <dgm:spPr/>
      <dgm:t>
        <a:bodyPr/>
        <a:lstStyle/>
        <a:p>
          <a:endParaRPr lang="ru-RU"/>
        </a:p>
      </dgm:t>
    </dgm:pt>
    <dgm:pt modelId="{D576D214-C68D-452D-BD97-756616BB247B}" type="pres">
      <dgm:prSet presAssocID="{42EE5D32-FE1D-4D83-A617-239CC48CCB0A}" presName="extraNode" presStyleLbl="node1" presStyleIdx="0" presStyleCnt="5"/>
      <dgm:spPr/>
      <dgm:t>
        <a:bodyPr/>
        <a:lstStyle/>
        <a:p>
          <a:endParaRPr lang="ru-RU"/>
        </a:p>
      </dgm:t>
    </dgm:pt>
    <dgm:pt modelId="{20353219-217D-49EE-9893-0F90087CE551}" type="pres">
      <dgm:prSet presAssocID="{42EE5D32-FE1D-4D83-A617-239CC48CCB0A}" presName="dstNode" presStyleLbl="node1" presStyleIdx="0" presStyleCnt="5"/>
      <dgm:spPr/>
      <dgm:t>
        <a:bodyPr/>
        <a:lstStyle/>
        <a:p>
          <a:endParaRPr lang="ru-RU"/>
        </a:p>
      </dgm:t>
    </dgm:pt>
    <dgm:pt modelId="{4CD03543-CADE-40B2-8EF3-F728204CDF48}" type="pres">
      <dgm:prSet presAssocID="{83CEFAF6-FC67-42CC-883C-B4658D4DF7E2}" presName="text_1" presStyleLbl="node1" presStyleIdx="0" presStyleCnt="5" custScaleX="84523" custScaleY="104677" custLinFactNeighborX="-6376" custLinFactNeighborY="-31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2437E-7A6C-4D54-80CE-8F1A628AD0C7}" type="pres">
      <dgm:prSet presAssocID="{83CEFAF6-FC67-42CC-883C-B4658D4DF7E2}" presName="accent_1" presStyleCnt="0"/>
      <dgm:spPr/>
      <dgm:t>
        <a:bodyPr/>
        <a:lstStyle/>
        <a:p>
          <a:endParaRPr lang="ru-RU"/>
        </a:p>
      </dgm:t>
    </dgm:pt>
    <dgm:pt modelId="{DA0A6347-47E8-4524-A0C0-5678F69AA9B3}" type="pres">
      <dgm:prSet presAssocID="{83CEFAF6-FC67-42CC-883C-B4658D4DF7E2}" presName="accentRepeatNode" presStyleLbl="solidFgAcc1" presStyleIdx="0" presStyleCnt="5" custScaleX="94468" custScaleY="94468" custLinFactNeighborX="13323" custLinFactNeighborY="-20391"/>
      <dgm:spPr>
        <a:solidFill>
          <a:schemeClr val="bg2"/>
        </a:solidFill>
        <a:ln>
          <a:solidFill>
            <a:srgbClr val="09529C"/>
          </a:solidFill>
        </a:ln>
      </dgm:spPr>
      <dgm:t>
        <a:bodyPr/>
        <a:lstStyle/>
        <a:p>
          <a:endParaRPr lang="ru-RU"/>
        </a:p>
      </dgm:t>
    </dgm:pt>
    <dgm:pt modelId="{42BC5E84-F0B1-0347-9AEE-A0D33BE0955C}" type="pres">
      <dgm:prSet presAssocID="{463889EC-A5B1-394E-95F1-67D46D9F625C}" presName="text_2" presStyleLbl="node1" presStyleIdx="1" presStyleCnt="5" custScaleX="82985" custScaleY="113516" custLinFactNeighborX="-3118" custLinFactNeighborY="-24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AF940-1F6B-854D-8895-9EA3CC364106}" type="pres">
      <dgm:prSet presAssocID="{463889EC-A5B1-394E-95F1-67D46D9F625C}" presName="accent_2" presStyleCnt="0"/>
      <dgm:spPr/>
    </dgm:pt>
    <dgm:pt modelId="{11C40EE1-D48A-D945-9030-877910439AB2}" type="pres">
      <dgm:prSet presAssocID="{463889EC-A5B1-394E-95F1-67D46D9F625C}" presName="accentRepeatNode" presStyleLbl="solidFgAcc1" presStyleIdx="1" presStyleCnt="5" custScaleX="91099" custScaleY="91099" custLinFactNeighborX="51243" custLinFactNeighborY="-19650"/>
      <dgm:spPr>
        <a:ln>
          <a:solidFill>
            <a:srgbClr val="043049"/>
          </a:solidFill>
        </a:ln>
      </dgm:spPr>
      <dgm:t>
        <a:bodyPr/>
        <a:lstStyle/>
        <a:p>
          <a:endParaRPr lang="en-US"/>
        </a:p>
      </dgm:t>
    </dgm:pt>
    <dgm:pt modelId="{D44C7840-7394-0148-AFDF-8B691109E4CD}" type="pres">
      <dgm:prSet presAssocID="{36488FB4-D832-421C-98F9-8EA8B1633A5E}" presName="text_3" presStyleLbl="node1" presStyleIdx="2" presStyleCnt="5" custScaleX="83746" custScaleY="95358" custLinFactNeighborX="-1552" custLinFactNeighborY="-12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1504C-BFB0-4D4C-A1A6-9BFA4DA52882}" type="pres">
      <dgm:prSet presAssocID="{36488FB4-D832-421C-98F9-8EA8B1633A5E}" presName="accent_3" presStyleCnt="0"/>
      <dgm:spPr/>
    </dgm:pt>
    <dgm:pt modelId="{64B27D82-1A94-424A-AA79-0101FEB54916}" type="pres">
      <dgm:prSet presAssocID="{36488FB4-D832-421C-98F9-8EA8B1633A5E}" presName="accentRepeatNode" presStyleLbl="solidFgAcc1" presStyleIdx="2" presStyleCnt="5" custScaleX="90577" custScaleY="90577" custLinFactNeighborX="59826" custLinFactNeighborY="-11126"/>
      <dgm:spPr>
        <a:ln>
          <a:solidFill>
            <a:srgbClr val="8CBE39"/>
          </a:solidFill>
        </a:ln>
      </dgm:spPr>
      <dgm:t>
        <a:bodyPr/>
        <a:lstStyle/>
        <a:p>
          <a:endParaRPr lang="ru-RU"/>
        </a:p>
      </dgm:t>
    </dgm:pt>
    <dgm:pt modelId="{B5A48B2D-01EF-CC4E-B0B8-97071D62C9B6}" type="pres">
      <dgm:prSet presAssocID="{494C9406-FC70-0547-8A76-42B04027AD70}" presName="text_4" presStyleLbl="node1" presStyleIdx="3" presStyleCnt="5" custScaleX="84477" custLinFactNeighborX="-3213" custLinFactNeighborY="-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29366-987D-E94E-A4A3-B23966760052}" type="pres">
      <dgm:prSet presAssocID="{494C9406-FC70-0547-8A76-42B04027AD70}" presName="accent_4" presStyleCnt="0"/>
      <dgm:spPr/>
    </dgm:pt>
    <dgm:pt modelId="{25BAFA27-98A5-B549-A13E-C1EEB87284DA}" type="pres">
      <dgm:prSet presAssocID="{494C9406-FC70-0547-8A76-42B04027AD70}" presName="accentRepeatNode" presStyleLbl="solidFgAcc1" presStyleIdx="3" presStyleCnt="5" custScaleX="88309" custScaleY="88309" custLinFactNeighborX="47679" custLinFactNeighborY="3547"/>
      <dgm:spPr>
        <a:ln>
          <a:solidFill>
            <a:srgbClr val="6C7083"/>
          </a:solidFill>
        </a:ln>
      </dgm:spPr>
      <dgm:t>
        <a:bodyPr/>
        <a:lstStyle/>
        <a:p>
          <a:endParaRPr lang="en-US"/>
        </a:p>
      </dgm:t>
    </dgm:pt>
    <dgm:pt modelId="{B5957AC3-5CCA-354B-8A77-27A568993694}" type="pres">
      <dgm:prSet presAssocID="{E83596D9-DDE3-964C-8B83-39DA692439E5}" presName="text_5" presStyleLbl="node1" presStyleIdx="4" presStyleCnt="5" custScaleX="86038" custScaleY="100001" custLinFactNeighborX="-4685" custLinFactNeighborY="-4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441DF-39CC-604B-BC8F-36B9098DFE98}" type="pres">
      <dgm:prSet presAssocID="{E83596D9-DDE3-964C-8B83-39DA692439E5}" presName="accent_5" presStyleCnt="0"/>
      <dgm:spPr/>
    </dgm:pt>
    <dgm:pt modelId="{C967B11F-5EC5-AA4D-89F8-AEEDC1EF80CD}" type="pres">
      <dgm:prSet presAssocID="{E83596D9-DDE3-964C-8B83-39DA692439E5}" presName="accentRepeatNode" presStyleLbl="solidFgAcc1" presStyleIdx="4" presStyleCnt="5" custScaleX="87896" custScaleY="87896" custLinFactNeighborX="29252" custLinFactNeighborY="-1778"/>
      <dgm:spPr>
        <a:ln>
          <a:solidFill>
            <a:srgbClr val="11865B"/>
          </a:solidFill>
        </a:ln>
      </dgm:spPr>
      <dgm:t>
        <a:bodyPr/>
        <a:lstStyle/>
        <a:p>
          <a:endParaRPr lang="en-US"/>
        </a:p>
      </dgm:t>
    </dgm:pt>
  </dgm:ptLst>
  <dgm:cxnLst>
    <dgm:cxn modelId="{1A5DC9A1-D3EC-4FD6-9E61-DF39FA8C702A}" type="presOf" srcId="{83CEFAF6-FC67-42CC-883C-B4658D4DF7E2}" destId="{4CD03543-CADE-40B2-8EF3-F728204CDF48}" srcOrd="0" destOrd="0" presId="urn:microsoft.com/office/officeart/2008/layout/VerticalCurvedList"/>
    <dgm:cxn modelId="{56F739D2-4727-344E-ACF6-22B0DCCCCA83}" srcId="{42EE5D32-FE1D-4D83-A617-239CC48CCB0A}" destId="{E83596D9-DDE3-964C-8B83-39DA692439E5}" srcOrd="4" destOrd="0" parTransId="{7FD4A44F-936C-744F-B100-2353E3E12503}" sibTransId="{42F67C9C-3D42-8B43-B599-EA2ADD6D564F}"/>
    <dgm:cxn modelId="{78BEFC46-688B-4313-BB06-96682E83AD80}" type="presOf" srcId="{463889EC-A5B1-394E-95F1-67D46D9F625C}" destId="{42BC5E84-F0B1-0347-9AEE-A0D33BE0955C}" srcOrd="0" destOrd="0" presId="urn:microsoft.com/office/officeart/2008/layout/VerticalCurvedList"/>
    <dgm:cxn modelId="{4E571FBF-D660-4B52-8F45-BEEE37CDAD96}" type="presOf" srcId="{36488FB4-D832-421C-98F9-8EA8B1633A5E}" destId="{D44C7840-7394-0148-AFDF-8B691109E4CD}" srcOrd="0" destOrd="0" presId="urn:microsoft.com/office/officeart/2008/layout/VerticalCurvedList"/>
    <dgm:cxn modelId="{26FB0F83-76B5-449F-B1A1-C9AAD07058A0}" type="presOf" srcId="{3063D9E1-950F-43F2-8288-1D1B9BB79779}" destId="{285E465E-CD2C-48A1-8555-567EE67D8F3F}" srcOrd="0" destOrd="0" presId="urn:microsoft.com/office/officeart/2008/layout/VerticalCurvedList"/>
    <dgm:cxn modelId="{339FED3B-A36F-4BCB-987A-66DBF027C867}" type="presOf" srcId="{42EE5D32-FE1D-4D83-A617-239CC48CCB0A}" destId="{E990A6ED-D3AD-44B4-903C-CFECCE89A8F2}" srcOrd="0" destOrd="0" presId="urn:microsoft.com/office/officeart/2008/layout/VerticalCurvedList"/>
    <dgm:cxn modelId="{546CDEC5-26E3-4BCC-9B01-58AA671B7FE3}" srcId="{42EE5D32-FE1D-4D83-A617-239CC48CCB0A}" destId="{83CEFAF6-FC67-42CC-883C-B4658D4DF7E2}" srcOrd="0" destOrd="0" parTransId="{D01B43F1-C14C-4A4A-AF1C-759A615E0BE9}" sibTransId="{3063D9E1-950F-43F2-8288-1D1B9BB79779}"/>
    <dgm:cxn modelId="{8A6FB5EB-8AF2-412D-870C-EB2B17E16902}" type="presOf" srcId="{E83596D9-DDE3-964C-8B83-39DA692439E5}" destId="{B5957AC3-5CCA-354B-8A77-27A568993694}" srcOrd="0" destOrd="0" presId="urn:microsoft.com/office/officeart/2008/layout/VerticalCurvedList"/>
    <dgm:cxn modelId="{DEE3E94B-24A0-9C4A-8FE7-4616561EA332}" srcId="{42EE5D32-FE1D-4D83-A617-239CC48CCB0A}" destId="{463889EC-A5B1-394E-95F1-67D46D9F625C}" srcOrd="1" destOrd="0" parTransId="{94407275-E329-4D41-945C-B3E05002D440}" sibTransId="{8B728E46-6B7B-2346-B277-D7EF998222E2}"/>
    <dgm:cxn modelId="{28758D24-AC6A-495D-B816-7EE60393B53D}" type="presOf" srcId="{494C9406-FC70-0547-8A76-42B04027AD70}" destId="{B5A48B2D-01EF-CC4E-B0B8-97071D62C9B6}" srcOrd="0" destOrd="0" presId="urn:microsoft.com/office/officeart/2008/layout/VerticalCurvedList"/>
    <dgm:cxn modelId="{089A5EEA-9A7B-F845-A478-62E177A6F1BD}" srcId="{42EE5D32-FE1D-4D83-A617-239CC48CCB0A}" destId="{494C9406-FC70-0547-8A76-42B04027AD70}" srcOrd="3" destOrd="0" parTransId="{8D17B40E-BA77-7D4C-84E5-6CD2118F7C0E}" sibTransId="{E8AF896D-F32E-7748-A07B-A3F898B3EAA4}"/>
    <dgm:cxn modelId="{BA2A66E7-2FD4-448D-A6A0-59007077B108}" srcId="{42EE5D32-FE1D-4D83-A617-239CC48CCB0A}" destId="{36488FB4-D832-421C-98F9-8EA8B1633A5E}" srcOrd="2" destOrd="0" parTransId="{235B028D-06A5-402A-83BB-383C6A3C7434}" sibTransId="{40D49B80-20A2-4BA9-91DB-5FBFD9060EE1}"/>
    <dgm:cxn modelId="{16E7132D-2C61-4619-96C2-DEC367106C96}" type="presParOf" srcId="{E990A6ED-D3AD-44B4-903C-CFECCE89A8F2}" destId="{39FDEF1F-07B4-4FDD-8E73-2A41F447DF2A}" srcOrd="0" destOrd="0" presId="urn:microsoft.com/office/officeart/2008/layout/VerticalCurvedList"/>
    <dgm:cxn modelId="{6BA2DCE3-F2BE-4159-A2C4-1D5A30ABB490}" type="presParOf" srcId="{39FDEF1F-07B4-4FDD-8E73-2A41F447DF2A}" destId="{3D06DBBF-596D-4002-B000-EF3DA9FBD646}" srcOrd="0" destOrd="0" presId="urn:microsoft.com/office/officeart/2008/layout/VerticalCurvedList"/>
    <dgm:cxn modelId="{6C9C1B5D-A743-4E22-9C43-D0392A72BF2E}" type="presParOf" srcId="{3D06DBBF-596D-4002-B000-EF3DA9FBD646}" destId="{DB0078BA-8D40-460C-9A82-167C3DEC2669}" srcOrd="0" destOrd="0" presId="urn:microsoft.com/office/officeart/2008/layout/VerticalCurvedList"/>
    <dgm:cxn modelId="{70EB2F46-0BC0-4ACA-98A0-56B44DDA926C}" type="presParOf" srcId="{3D06DBBF-596D-4002-B000-EF3DA9FBD646}" destId="{285E465E-CD2C-48A1-8555-567EE67D8F3F}" srcOrd="1" destOrd="0" presId="urn:microsoft.com/office/officeart/2008/layout/VerticalCurvedList"/>
    <dgm:cxn modelId="{715534C7-E540-4CEE-B9D3-CAAB47598EA3}" type="presParOf" srcId="{3D06DBBF-596D-4002-B000-EF3DA9FBD646}" destId="{D576D214-C68D-452D-BD97-756616BB247B}" srcOrd="2" destOrd="0" presId="urn:microsoft.com/office/officeart/2008/layout/VerticalCurvedList"/>
    <dgm:cxn modelId="{1BDC6A67-8652-4990-BCDA-03FCEEE56344}" type="presParOf" srcId="{3D06DBBF-596D-4002-B000-EF3DA9FBD646}" destId="{20353219-217D-49EE-9893-0F90087CE551}" srcOrd="3" destOrd="0" presId="urn:microsoft.com/office/officeart/2008/layout/VerticalCurvedList"/>
    <dgm:cxn modelId="{F316F155-5F6A-42DB-9D3F-CCB24FE893AC}" type="presParOf" srcId="{39FDEF1F-07B4-4FDD-8E73-2A41F447DF2A}" destId="{4CD03543-CADE-40B2-8EF3-F728204CDF48}" srcOrd="1" destOrd="0" presId="urn:microsoft.com/office/officeart/2008/layout/VerticalCurvedList"/>
    <dgm:cxn modelId="{8E961959-A429-4F2B-B8A5-FBD31536A02C}" type="presParOf" srcId="{39FDEF1F-07B4-4FDD-8E73-2A41F447DF2A}" destId="{39D2437E-7A6C-4D54-80CE-8F1A628AD0C7}" srcOrd="2" destOrd="0" presId="urn:microsoft.com/office/officeart/2008/layout/VerticalCurvedList"/>
    <dgm:cxn modelId="{FE9D9F8D-8F5B-42AD-9EE7-FCDA6FB934DF}" type="presParOf" srcId="{39D2437E-7A6C-4D54-80CE-8F1A628AD0C7}" destId="{DA0A6347-47E8-4524-A0C0-5678F69AA9B3}" srcOrd="0" destOrd="0" presId="urn:microsoft.com/office/officeart/2008/layout/VerticalCurvedList"/>
    <dgm:cxn modelId="{E50E5F01-774E-4EC9-9F41-5B32A06E1E3B}" type="presParOf" srcId="{39FDEF1F-07B4-4FDD-8E73-2A41F447DF2A}" destId="{42BC5E84-F0B1-0347-9AEE-A0D33BE0955C}" srcOrd="3" destOrd="0" presId="urn:microsoft.com/office/officeart/2008/layout/VerticalCurvedList"/>
    <dgm:cxn modelId="{0A6F354D-E81D-49EF-8778-F235F3280694}" type="presParOf" srcId="{39FDEF1F-07B4-4FDD-8E73-2A41F447DF2A}" destId="{12DAF940-1F6B-854D-8895-9EA3CC364106}" srcOrd="4" destOrd="0" presId="urn:microsoft.com/office/officeart/2008/layout/VerticalCurvedList"/>
    <dgm:cxn modelId="{B8DD680F-EF5A-4C04-B04B-69FEF556A768}" type="presParOf" srcId="{12DAF940-1F6B-854D-8895-9EA3CC364106}" destId="{11C40EE1-D48A-D945-9030-877910439AB2}" srcOrd="0" destOrd="0" presId="urn:microsoft.com/office/officeart/2008/layout/VerticalCurvedList"/>
    <dgm:cxn modelId="{86515719-C758-4EE3-BB8D-FA42DF4DA43F}" type="presParOf" srcId="{39FDEF1F-07B4-4FDD-8E73-2A41F447DF2A}" destId="{D44C7840-7394-0148-AFDF-8B691109E4CD}" srcOrd="5" destOrd="0" presId="urn:microsoft.com/office/officeart/2008/layout/VerticalCurvedList"/>
    <dgm:cxn modelId="{34D72536-2219-4660-B975-3087965C7B6E}" type="presParOf" srcId="{39FDEF1F-07B4-4FDD-8E73-2A41F447DF2A}" destId="{7451504C-BFB0-4D4C-A1A6-9BFA4DA52882}" srcOrd="6" destOrd="0" presId="urn:microsoft.com/office/officeart/2008/layout/VerticalCurvedList"/>
    <dgm:cxn modelId="{DD2017E5-3F73-463A-BABE-C58ED02A0018}" type="presParOf" srcId="{7451504C-BFB0-4D4C-A1A6-9BFA4DA52882}" destId="{64B27D82-1A94-424A-AA79-0101FEB54916}" srcOrd="0" destOrd="0" presId="urn:microsoft.com/office/officeart/2008/layout/VerticalCurvedList"/>
    <dgm:cxn modelId="{75E4D91B-D665-4486-A858-A48855783A46}" type="presParOf" srcId="{39FDEF1F-07B4-4FDD-8E73-2A41F447DF2A}" destId="{B5A48B2D-01EF-CC4E-B0B8-97071D62C9B6}" srcOrd="7" destOrd="0" presId="urn:microsoft.com/office/officeart/2008/layout/VerticalCurvedList"/>
    <dgm:cxn modelId="{BFF11E9A-368D-4202-801B-718950CB0E5C}" type="presParOf" srcId="{39FDEF1F-07B4-4FDD-8E73-2A41F447DF2A}" destId="{2C729366-987D-E94E-A4A3-B23966760052}" srcOrd="8" destOrd="0" presId="urn:microsoft.com/office/officeart/2008/layout/VerticalCurvedList"/>
    <dgm:cxn modelId="{99A16122-C39D-4AC1-B0F5-66C2A9BBC521}" type="presParOf" srcId="{2C729366-987D-E94E-A4A3-B23966760052}" destId="{25BAFA27-98A5-B549-A13E-C1EEB87284DA}" srcOrd="0" destOrd="0" presId="urn:microsoft.com/office/officeart/2008/layout/VerticalCurvedList"/>
    <dgm:cxn modelId="{A023C5C6-CAB1-4E78-8087-77A342561832}" type="presParOf" srcId="{39FDEF1F-07B4-4FDD-8E73-2A41F447DF2A}" destId="{B5957AC3-5CCA-354B-8A77-27A568993694}" srcOrd="9" destOrd="0" presId="urn:microsoft.com/office/officeart/2008/layout/VerticalCurvedList"/>
    <dgm:cxn modelId="{2FA3B00F-33AB-4880-A471-7EF78FC05FA0}" type="presParOf" srcId="{39FDEF1F-07B4-4FDD-8E73-2A41F447DF2A}" destId="{63E441DF-39CC-604B-BC8F-36B9098DFE98}" srcOrd="10" destOrd="0" presId="urn:microsoft.com/office/officeart/2008/layout/VerticalCurvedList"/>
    <dgm:cxn modelId="{F70ED566-8FFF-4E34-B9DF-995A7E4AB7E9}" type="presParOf" srcId="{63E441DF-39CC-604B-BC8F-36B9098DFE98}" destId="{C967B11F-5EC5-AA4D-89F8-AEEDC1EF80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E465E-CD2C-48A1-8555-567EE67D8F3F}">
      <dsp:nvSpPr>
        <dsp:cNvPr id="0" name=""/>
        <dsp:cNvSpPr/>
      </dsp:nvSpPr>
      <dsp:spPr>
        <a:xfrm>
          <a:off x="-5698354" y="-510960"/>
          <a:ext cx="7591841" cy="585480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03543-CADE-40B2-8EF3-F728204CDF48}">
      <dsp:nvSpPr>
        <dsp:cNvPr id="0" name=""/>
        <dsp:cNvSpPr/>
      </dsp:nvSpPr>
      <dsp:spPr>
        <a:xfrm>
          <a:off x="877426" y="102696"/>
          <a:ext cx="6896897" cy="669174"/>
        </a:xfrm>
        <a:prstGeom prst="rect">
          <a:avLst/>
        </a:prstGeom>
        <a:solidFill>
          <a:srgbClr val="09529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момент принятия к производству требования подателя жалобы в рамках дела о банкротстве должника (возникновения права на подачу жалобы)</a:t>
          </a:r>
          <a:endParaRPr lang="ru-RU" sz="1200" b="0" kern="1200" dirty="0">
            <a:solidFill>
              <a:schemeClr val="bg2"/>
            </a:solidFill>
            <a:latin typeface="Verdana"/>
            <a:cs typeface="Verdana"/>
          </a:endParaRPr>
        </a:p>
      </dsp:txBody>
      <dsp:txXfrm>
        <a:off x="877426" y="102696"/>
        <a:ext cx="6896897" cy="669174"/>
      </dsp:txXfrm>
    </dsp:sp>
    <dsp:sp modelId="{DA0A6347-47E8-4524-A0C0-5678F69AA9B3}">
      <dsp:nvSpPr>
        <dsp:cNvPr id="0" name=""/>
        <dsp:cNvSpPr/>
      </dsp:nvSpPr>
      <dsp:spPr>
        <a:xfrm>
          <a:off x="495268" y="98683"/>
          <a:ext cx="754888" cy="754888"/>
        </a:xfrm>
        <a:prstGeom prst="ellipse">
          <a:avLst/>
        </a:prstGeom>
        <a:solidFill>
          <a:schemeClr val="bg2"/>
        </a:solidFill>
        <a:ln w="25400" cap="flat" cmpd="sng" algn="ctr">
          <a:solidFill>
            <a:srgbClr val="0952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C5E84-F0B1-0347-9AEE-A0D33BE0955C}">
      <dsp:nvSpPr>
        <dsp:cNvPr id="0" name=""/>
        <dsp:cNvSpPr/>
      </dsp:nvSpPr>
      <dsp:spPr>
        <a:xfrm>
          <a:off x="1639418" y="1076674"/>
          <a:ext cx="6391257" cy="725679"/>
        </a:xfrm>
        <a:prstGeom prst="rect">
          <a:avLst/>
        </a:prstGeom>
        <a:solidFill>
          <a:srgbClr val="04304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30480" rIns="30480" bIns="3048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момент принятия к производству требования недобросовестного кредитора</a:t>
          </a:r>
          <a:endParaRPr lang="ru-RU" sz="1200" b="0" kern="1200" dirty="0">
            <a:solidFill>
              <a:schemeClr val="bg2"/>
            </a:solidFill>
            <a:latin typeface="Verdana"/>
            <a:cs typeface="Verdana"/>
          </a:endParaRPr>
        </a:p>
      </dsp:txBody>
      <dsp:txXfrm>
        <a:off x="1639418" y="1076674"/>
        <a:ext cx="6391257" cy="725679"/>
      </dsp:txXfrm>
    </dsp:sp>
    <dsp:sp modelId="{11C40EE1-D48A-D945-9030-877910439AB2}">
      <dsp:nvSpPr>
        <dsp:cNvPr id="0" name=""/>
        <dsp:cNvSpPr/>
      </dsp:nvSpPr>
      <dsp:spPr>
        <a:xfrm>
          <a:off x="1269832" y="1076671"/>
          <a:ext cx="727966" cy="727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4304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C7840-7394-0148-AFDF-8B691109E4CD}">
      <dsp:nvSpPr>
        <dsp:cNvPr id="0" name=""/>
        <dsp:cNvSpPr/>
      </dsp:nvSpPr>
      <dsp:spPr>
        <a:xfrm>
          <a:off x="1862074" y="2172367"/>
          <a:ext cx="6332124" cy="609600"/>
        </a:xfrm>
        <a:prstGeom prst="rect">
          <a:avLst/>
        </a:prstGeom>
        <a:solidFill>
          <a:srgbClr val="8CBE3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27940" rIns="27940" bIns="2794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kern="1200" dirty="0" smtClean="0"/>
            <a:t>момент ознакомления с требованием недобросовестного кредитора или момент, с которого обжалующему акт кредитору должно было или стало известно о том, что требование конкурирующего кредитора основано на вступившем в законную силу судебном акте</a:t>
          </a:r>
          <a:endParaRPr lang="ru-RU" sz="700" b="0" kern="1200" dirty="0">
            <a:solidFill>
              <a:srgbClr val="043049"/>
            </a:solidFill>
            <a:latin typeface="Verdana"/>
            <a:cs typeface="Verdana"/>
          </a:endParaRPr>
        </a:p>
      </dsp:txBody>
      <dsp:txXfrm>
        <a:off x="1862074" y="2172367"/>
        <a:ext cx="6332124" cy="609600"/>
      </dsp:txXfrm>
    </dsp:sp>
    <dsp:sp modelId="{64B27D82-1A94-424A-AA79-0101FEB54916}">
      <dsp:nvSpPr>
        <dsp:cNvPr id="0" name=""/>
        <dsp:cNvSpPr/>
      </dsp:nvSpPr>
      <dsp:spPr>
        <a:xfrm>
          <a:off x="1481099" y="2105478"/>
          <a:ext cx="723795" cy="723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CBE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48B2D-01EF-CC4E-B0B8-97071D62C9B6}">
      <dsp:nvSpPr>
        <dsp:cNvPr id="0" name=""/>
        <dsp:cNvSpPr/>
      </dsp:nvSpPr>
      <dsp:spPr>
        <a:xfrm>
          <a:off x="1574647" y="3190407"/>
          <a:ext cx="6506166" cy="639275"/>
        </a:xfrm>
        <a:prstGeom prst="rect">
          <a:avLst/>
        </a:prstGeom>
        <a:solidFill>
          <a:srgbClr val="6C708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30480" rIns="30480" bIns="3048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разумный срок для изучения документов/судебных актов и возможности сделать вывод о том, что данным судебным актом действительно нарушены права и законные интересы независимых кредиторов</a:t>
          </a:r>
          <a:endParaRPr lang="ru-RU" sz="1200" b="0" kern="1200" dirty="0">
            <a:solidFill>
              <a:schemeClr val="bg2"/>
            </a:solidFill>
            <a:latin typeface="Verdana"/>
            <a:cs typeface="Verdana"/>
          </a:endParaRPr>
        </a:p>
      </dsp:txBody>
      <dsp:txXfrm>
        <a:off x="1574647" y="3190407"/>
        <a:ext cx="6506166" cy="639275"/>
      </dsp:txXfrm>
    </dsp:sp>
    <dsp:sp modelId="{25BAFA27-98A5-B549-A13E-C1EEB87284DA}">
      <dsp:nvSpPr>
        <dsp:cNvPr id="0" name=""/>
        <dsp:cNvSpPr/>
      </dsp:nvSpPr>
      <dsp:spPr>
        <a:xfrm>
          <a:off x="1252499" y="3190398"/>
          <a:ext cx="705672" cy="705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C708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57AC3-5CCA-354B-8A77-27A568993694}">
      <dsp:nvSpPr>
        <dsp:cNvPr id="0" name=""/>
        <dsp:cNvSpPr/>
      </dsp:nvSpPr>
      <dsp:spPr>
        <a:xfrm>
          <a:off x="953598" y="4124673"/>
          <a:ext cx="7020518" cy="639281"/>
        </a:xfrm>
        <a:prstGeom prst="rect">
          <a:avLst/>
        </a:prstGeom>
        <a:solidFill>
          <a:srgbClr val="11865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425" tIns="30480" rIns="30480" bIns="3048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момент, когда независимый конкурсный кредитор узнал об обстоятельствах, ставящих под сомнение правомерность взыскания долга с банкрота</a:t>
          </a:r>
          <a:endParaRPr lang="ru-RU" sz="1200" kern="1200" dirty="0">
            <a:solidFill>
              <a:schemeClr val="bg2"/>
            </a:solidFill>
            <a:latin typeface="Verdana"/>
            <a:cs typeface="Verdana"/>
          </a:endParaRPr>
        </a:p>
      </dsp:txBody>
      <dsp:txXfrm>
        <a:off x="953598" y="4124673"/>
        <a:ext cx="7020518" cy="639281"/>
      </dsp:txXfrm>
    </dsp:sp>
    <dsp:sp modelId="{C967B11F-5EC5-AA4D-89F8-AEEDC1EF80CD}">
      <dsp:nvSpPr>
        <dsp:cNvPr id="0" name=""/>
        <dsp:cNvSpPr/>
      </dsp:nvSpPr>
      <dsp:spPr>
        <a:xfrm>
          <a:off x="648814" y="4108103"/>
          <a:ext cx="702371" cy="7023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1865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684D7-4379-4526-81F1-40DB86E08FE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989B-999D-48C6-BFF1-0B775337C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7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4349769" y="2708920"/>
            <a:ext cx="4579949" cy="3571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lang="ru-RU" sz="20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4349769" y="3231429"/>
            <a:ext cx="4579949" cy="571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2"/>
          </p:nvPr>
        </p:nvSpPr>
        <p:spPr>
          <a:xfrm>
            <a:off x="250825" y="1124744"/>
            <a:ext cx="8642350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314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668" y="2130265"/>
            <a:ext cx="5357812" cy="2736303"/>
          </a:xfrm>
          <a:prstGeom prst="rect">
            <a:avLst/>
          </a:prstGeom>
        </p:spPr>
        <p:txBody>
          <a:bodyPr anchor="ctr"/>
          <a:lstStyle>
            <a:lvl1pPr marL="355600" indent="0" algn="l">
              <a:spcBef>
                <a:spcPts val="0"/>
              </a:spcBef>
              <a:buNone/>
              <a:defRPr lang="ru-RU" sz="2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r>
              <a:rPr lang="en-US" dirty="0" smtClean="0"/>
              <a:t> </a:t>
            </a:r>
            <a:r>
              <a:rPr lang="ru-RU" dirty="0" smtClean="0"/>
              <a:t>презентации </a:t>
            </a:r>
            <a:r>
              <a:rPr lang="en-US" dirty="0" smtClean="0"/>
              <a:t>Verdana Regular 24 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3563888" y="2132856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3563888" y="4863976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3535308" y="5085184"/>
            <a:ext cx="5319712" cy="5762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/>
            </a:lvl5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презентации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Verdana regular 12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82900" y="1916832"/>
            <a:ext cx="5053595" cy="2304256"/>
          </a:xfrm>
          <a:prstGeom prst="rect">
            <a:avLst/>
          </a:prstGeom>
        </p:spPr>
        <p:txBody>
          <a:bodyPr anchor="ctr"/>
          <a:lstStyle>
            <a:lvl1pPr marL="355600" indent="0" algn="l">
              <a:defRPr lang="ru-RU" sz="24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 </a:t>
            </a:r>
            <a:r>
              <a:rPr lang="en-US" dirty="0" smtClean="0"/>
              <a:t>Verdana Regular 24 pt.</a:t>
            </a:r>
            <a:br>
              <a:rPr lang="en-US" dirty="0" smtClean="0"/>
            </a:br>
            <a:r>
              <a:rPr lang="ru-RU" dirty="0" smtClean="0"/>
              <a:t>Максимальное количество строк в наборе - 7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4427984" y="5373216"/>
            <a:ext cx="4430296" cy="42862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4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Название подразделения фирмы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4427984" y="5801843"/>
            <a:ext cx="4430296" cy="50006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Город, </a:t>
            </a:r>
            <a:r>
              <a:rPr lang="ru-RU" dirty="0" err="1" smtClean="0"/>
              <a:t>дд.мм.гггг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4349769" y="2708920"/>
            <a:ext cx="4579949" cy="3571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lang="ru-RU" sz="2000" baseline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4349769" y="3231429"/>
            <a:ext cx="4579949" cy="571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none" baseline="0">
                <a:solidFill>
                  <a:schemeClr val="accent6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03829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82900" y="1916832"/>
            <a:ext cx="5053595" cy="2304256"/>
          </a:xfrm>
          <a:prstGeom prst="rect">
            <a:avLst/>
          </a:prstGeom>
        </p:spPr>
        <p:txBody>
          <a:bodyPr anchor="ctr"/>
          <a:lstStyle>
            <a:lvl1pPr marL="355600" indent="0" algn="l">
              <a:defRPr lang="ru-RU" sz="2400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 </a:t>
            </a:r>
            <a:r>
              <a:rPr lang="en-US" dirty="0" smtClean="0"/>
              <a:t>Verdana Regular 24 pt.</a:t>
            </a:r>
            <a:br>
              <a:rPr lang="en-US" dirty="0" smtClean="0"/>
            </a:br>
            <a:r>
              <a:rPr lang="ru-RU" dirty="0" smtClean="0"/>
              <a:t>Максимальное количество строк в наборе - 7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4427984" y="5373216"/>
            <a:ext cx="4430296" cy="42862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400" baseline="0" dirty="0" smtClean="0">
                <a:solidFill>
                  <a:schemeClr val="accent6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Название подразделения фирмы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4427984" y="5801843"/>
            <a:ext cx="4430296" cy="50006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none" baseline="0">
                <a:solidFill>
                  <a:schemeClr val="accent6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Город, </a:t>
            </a:r>
            <a:r>
              <a:rPr lang="ru-RU" dirty="0" err="1" smtClean="0"/>
              <a:t>дд.мм.гггг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3092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894"/>
            <a:ext cx="9144000" cy="7222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0000"/>
            <a:ext cx="864096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50A0"/>
              </a:buClr>
              <a:buSzPct val="7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518E"/>
              </a:buClr>
              <a:buSzPct val="60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0000"/>
            <a:ext cx="424848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47800" indent="-28575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000" y="900000"/>
            <a:ext cx="42480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5292725" y="1268413"/>
            <a:ext cx="3600450" cy="2160587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3"/>
          </p:nvPr>
        </p:nvSpPr>
        <p:spPr>
          <a:xfrm>
            <a:off x="5292725" y="3645024"/>
            <a:ext cx="3600450" cy="2160587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0000"/>
            <a:ext cx="4752528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719118"/>
            <a:ext cx="3600000" cy="5580882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6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3851920" y="900000"/>
            <a:ext cx="504056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5F7CC3"/>
              </a:buClr>
              <a:buSzPct val="8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>
          <a:xfrm>
            <a:off x="539750" y="931170"/>
            <a:ext cx="8100250" cy="248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3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539750" y="3631960"/>
            <a:ext cx="8100250" cy="248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564764" y="4692215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VEGASLEX.RU</a:t>
            </a:r>
            <a:endParaRPr lang="ru-RU" sz="1000" dirty="0">
              <a:solidFill>
                <a:schemeClr val="bg2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2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C2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dirty="0"/>
          </a:p>
        </p:txBody>
      </p:sp>
      <p:sp>
        <p:nvSpPr>
          <p:cNvPr id="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9143999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251520" y="6309320"/>
            <a:ext cx="8640960" cy="0"/>
          </a:xfrm>
          <a:prstGeom prst="line">
            <a:avLst/>
          </a:prstGeom>
          <a:ln w="19050">
            <a:solidFill>
              <a:srgbClr val="C2C9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06" y="6419468"/>
            <a:ext cx="1045466" cy="1249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6" r:id="rId4"/>
    <p:sldLayoutId id="2147483694" r:id="rId5"/>
    <p:sldLayoutId id="2147483698" r:id="rId6"/>
    <p:sldLayoutId id="214748370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marL="355600" indent="0" algn="l" defTabSz="914400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rgbClr val="00284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0690A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defTabSz="914400" rtl="0" eaLnBrk="1" latinLnBrk="0" hangingPunct="1">
        <a:spcBef>
          <a:spcPct val="20000"/>
        </a:spcBef>
        <a:buClr>
          <a:srgbClr val="5F7CC3"/>
        </a:buClr>
        <a:buSzPct val="80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defTabSz="914400" rtl="0" eaLnBrk="1" latinLnBrk="0" hangingPunct="1">
        <a:spcBef>
          <a:spcPct val="20000"/>
        </a:spcBef>
        <a:buClr>
          <a:srgbClr val="5F7CC3"/>
        </a:buClr>
        <a:buSzPct val="65000"/>
        <a:buFont typeface="Wingdings 3" pitchFamily="18" charset="2"/>
        <a:buChar char="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ct val="20000"/>
        </a:spcBef>
        <a:buClr>
          <a:srgbClr val="28467D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73050" algn="l" defTabSz="914400" rtl="0" eaLnBrk="1" latinLnBrk="0" hangingPunct="1">
        <a:spcBef>
          <a:spcPct val="20000"/>
        </a:spcBef>
        <a:buClr>
          <a:srgbClr val="6E6E6E"/>
        </a:buClr>
        <a:buFont typeface="Arial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Недобросовестные кредиторы: как не допустить их в реестр и защитить свои </a:t>
            </a:r>
            <a:r>
              <a:rPr lang="ru-RU" dirty="0" smtClean="0"/>
              <a:t>права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2 декабря 2020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4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Право на обжалование и основания его возникновения (2): действующий подход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908720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Определение Судебной коллегии по экономическим спорам Верховного Суда РФ от 27.02.2019 № 305-ЭС18-19058 по делу №</a:t>
            </a:r>
            <a:r>
              <a:rPr lang="ru-RU" sz="1600" dirty="0" smtClean="0"/>
              <a:t> </a:t>
            </a:r>
            <a:r>
              <a:rPr lang="ru-RU" sz="1600" dirty="0"/>
              <a:t>А40-177772/2014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Определение Судебной коллегии по экономическим спорам Верховного Суда РФ от 06.06.2019 </a:t>
            </a:r>
            <a:r>
              <a:rPr lang="ru-RU" sz="1600" dirty="0" smtClean="0"/>
              <a:t>№ </a:t>
            </a:r>
            <a:r>
              <a:rPr lang="ru-RU" sz="1600" dirty="0"/>
              <a:t>307-ЭС19-1984 по </a:t>
            </a:r>
            <a:r>
              <a:rPr lang="ru-RU" sz="1600" dirty="0" smtClean="0"/>
              <a:t>делу № </a:t>
            </a:r>
            <a:r>
              <a:rPr lang="ru-RU" sz="1600" dirty="0"/>
              <a:t>А66-7497/2018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9732" y="4077072"/>
            <a:ext cx="4824536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indent="0" algn="just">
              <a:buNone/>
            </a:pPr>
            <a:r>
              <a:rPr lang="ru-RU" sz="1400" dirty="0" smtClean="0"/>
              <a:t>Право </a:t>
            </a:r>
            <a:r>
              <a:rPr lang="ru-RU" sz="1400" dirty="0"/>
              <a:t>на обжалование судебных актов конкурирующих кредиторов, на которых такие кредиторы основывают свои требования, </a:t>
            </a:r>
            <a:r>
              <a:rPr lang="ru-RU" sz="1400" b="1" dirty="0"/>
              <a:t>возникает именно с момента принятия заявления о признании должника несостоятельным (банкротом) или о включении в реестр требований кредиторов несостоятельного </a:t>
            </a:r>
            <a:r>
              <a:rPr lang="ru-RU" sz="1400" b="1" dirty="0" smtClean="0"/>
              <a:t>лица</a:t>
            </a:r>
            <a:endParaRPr lang="ru-RU" sz="1400" b="1" dirty="0"/>
          </a:p>
        </p:txBody>
      </p:sp>
      <p:sp>
        <p:nvSpPr>
          <p:cNvPr id="10" name="Isosceles Triangle 18"/>
          <p:cNvSpPr/>
          <p:nvPr/>
        </p:nvSpPr>
        <p:spPr>
          <a:xfrm rot="10800000">
            <a:off x="5508104" y="3429000"/>
            <a:ext cx="1501316" cy="549260"/>
          </a:xfrm>
          <a:prstGeom prst="triangle">
            <a:avLst>
              <a:gd name="adj" fmla="val 50000"/>
            </a:avLst>
          </a:prstGeom>
          <a:solidFill>
            <a:srgbClr val="04304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8" r="2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89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332388" y="2132856"/>
            <a:ext cx="5789860" cy="2810903"/>
          </a:xfrm>
        </p:spPr>
        <p:txBody>
          <a:bodyPr/>
          <a:lstStyle/>
          <a:p>
            <a:r>
              <a:rPr lang="ru-RU" dirty="0"/>
              <a:t>Срок на обжалование: как не пропустить и/или восстановить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89384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Rectangle 37"/>
          <p:cNvSpPr>
            <a:spLocks noGrp="1" noChangeArrowheads="1"/>
          </p:cNvSpPr>
          <p:nvPr>
            <p:ph idx="1"/>
          </p:nvPr>
        </p:nvSpPr>
        <p:spPr>
          <a:xfrm>
            <a:off x="323528" y="924600"/>
            <a:ext cx="8640960" cy="5400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3CD970-BB36-4D9F-860C-41BF1A1F0A1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06488023"/>
              </p:ext>
            </p:extLst>
          </p:nvPr>
        </p:nvGraphicFramePr>
        <p:xfrm>
          <a:off x="323528" y="1414382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355600"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000" dirty="0"/>
              <a:t>Срок на обжалование: как не пропустить и/или восстановить (1)</a:t>
            </a:r>
            <a:endParaRPr lang="ru-RU" sz="2000" dirty="0">
              <a:solidFill>
                <a:srgbClr val="002846"/>
              </a:solidFill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783477"/>
            <a:ext cx="8136904" cy="6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Основные моменты, имеющие существенное значение, при исчислении срока на подачу жалобы</a:t>
            </a:r>
            <a:endParaRPr lang="ru-RU" sz="1600" dirty="0"/>
          </a:p>
        </p:txBody>
      </p:sp>
      <p:sp>
        <p:nvSpPr>
          <p:cNvPr id="17" name="Freeform 110"/>
          <p:cNvSpPr>
            <a:spLocks noChangeArrowheads="1"/>
          </p:cNvSpPr>
          <p:nvPr/>
        </p:nvSpPr>
        <p:spPr bwMode="auto">
          <a:xfrm>
            <a:off x="1005542" y="1729255"/>
            <a:ext cx="360040" cy="300686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0430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86" tIns="34293" rIns="68586" bIns="34293" anchor="ctr"/>
          <a:lstStyle/>
          <a:p>
            <a:pPr defTabSz="1371691">
              <a:defRPr/>
            </a:pPr>
            <a:endParaRPr lang="en-US" sz="2701" dirty="0">
              <a:solidFill>
                <a:srgbClr val="021F2F"/>
              </a:solidFill>
              <a:latin typeface="Roboto Light"/>
            </a:endParaRPr>
          </a:p>
        </p:txBody>
      </p:sp>
      <p:sp>
        <p:nvSpPr>
          <p:cNvPr id="18" name="Freeform 110"/>
          <p:cNvSpPr>
            <a:spLocks noChangeArrowheads="1"/>
          </p:cNvSpPr>
          <p:nvPr/>
        </p:nvSpPr>
        <p:spPr bwMode="auto">
          <a:xfrm>
            <a:off x="1763688" y="2707440"/>
            <a:ext cx="360040" cy="300686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0430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86" tIns="34293" rIns="68586" bIns="34293" anchor="ctr"/>
          <a:lstStyle/>
          <a:p>
            <a:pPr defTabSz="1371691">
              <a:defRPr/>
            </a:pPr>
            <a:endParaRPr lang="en-US" sz="2701" dirty="0">
              <a:solidFill>
                <a:srgbClr val="021F2F"/>
              </a:solidFill>
              <a:latin typeface="Roboto Light"/>
            </a:endParaRPr>
          </a:p>
        </p:txBody>
      </p:sp>
      <p:sp>
        <p:nvSpPr>
          <p:cNvPr id="19" name="Freeform 110"/>
          <p:cNvSpPr>
            <a:spLocks noChangeArrowheads="1"/>
          </p:cNvSpPr>
          <p:nvPr/>
        </p:nvSpPr>
        <p:spPr bwMode="auto">
          <a:xfrm>
            <a:off x="1979712" y="3770955"/>
            <a:ext cx="360040" cy="300686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0430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86" tIns="34293" rIns="68586" bIns="34293" anchor="ctr"/>
          <a:lstStyle/>
          <a:p>
            <a:pPr defTabSz="1371691">
              <a:defRPr/>
            </a:pPr>
            <a:endParaRPr lang="en-US" sz="2701" dirty="0">
              <a:solidFill>
                <a:srgbClr val="021F2F"/>
              </a:solidFill>
              <a:latin typeface="Roboto Light"/>
            </a:endParaRPr>
          </a:p>
        </p:txBody>
      </p:sp>
      <p:sp>
        <p:nvSpPr>
          <p:cNvPr id="20" name="Freeform 110"/>
          <p:cNvSpPr>
            <a:spLocks noChangeArrowheads="1"/>
          </p:cNvSpPr>
          <p:nvPr/>
        </p:nvSpPr>
        <p:spPr bwMode="auto">
          <a:xfrm>
            <a:off x="1726593" y="4834471"/>
            <a:ext cx="360040" cy="300686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0430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86" tIns="34293" rIns="68586" bIns="34293" anchor="ctr"/>
          <a:lstStyle/>
          <a:p>
            <a:pPr defTabSz="1371691">
              <a:defRPr/>
            </a:pPr>
            <a:endParaRPr lang="en-US" sz="2701" dirty="0">
              <a:solidFill>
                <a:srgbClr val="021F2F"/>
              </a:solidFill>
              <a:latin typeface="Roboto Light"/>
            </a:endParaRPr>
          </a:p>
        </p:txBody>
      </p:sp>
      <p:sp>
        <p:nvSpPr>
          <p:cNvPr id="21" name="Freeform 110"/>
          <p:cNvSpPr>
            <a:spLocks noChangeArrowheads="1"/>
          </p:cNvSpPr>
          <p:nvPr/>
        </p:nvSpPr>
        <p:spPr bwMode="auto">
          <a:xfrm>
            <a:off x="1115616" y="5720976"/>
            <a:ext cx="360040" cy="300686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0430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86" tIns="34293" rIns="68586" bIns="34293" anchor="ctr"/>
          <a:lstStyle/>
          <a:p>
            <a:pPr defTabSz="1371691">
              <a:defRPr/>
            </a:pPr>
            <a:endParaRPr lang="en-US" sz="2701" dirty="0">
              <a:solidFill>
                <a:srgbClr val="021F2F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35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442857" y="3501008"/>
            <a:ext cx="4261195" cy="79252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/>
                </a:solidFill>
                <a:latin typeface="Verdana"/>
                <a:ea typeface="Open Sans" panose="020B0606030504020204" pitchFamily="34" charset="0"/>
                <a:cs typeface="Verdana"/>
              </a:rPr>
              <a:t>Текущие платежи</a:t>
            </a:r>
            <a:endParaRPr lang="ru-RU" sz="2000" dirty="0">
              <a:solidFill>
                <a:schemeClr val="accent2"/>
              </a:solidFill>
              <a:latin typeface="Verdana"/>
              <a:ea typeface="Open Sans" panose="020B0606030504020204" pitchFamily="34" charset="0"/>
              <a:cs typeface="Verdana"/>
            </a:endParaRPr>
          </a:p>
          <a:p>
            <a:pPr algn="just"/>
            <a:r>
              <a:rPr lang="ru-RU" sz="1000" dirty="0" smtClean="0">
                <a:ea typeface="Verdana" panose="020B0604030504040204" pitchFamily="34" charset="0"/>
                <a:cs typeface="Verdana"/>
              </a:rPr>
              <a:t>Отслеживать </a:t>
            </a:r>
            <a:r>
              <a:rPr lang="ru-RU" sz="1000" dirty="0">
                <a:ea typeface="Verdana" panose="020B0604030504040204" pitchFamily="34" charset="0"/>
                <a:cs typeface="Verdana"/>
              </a:rPr>
              <a:t>сведения о текущих платежах должника и основаниях их возникновения, которые отражаются в отчете арбитражного </a:t>
            </a:r>
            <a:r>
              <a:rPr lang="ru-RU" sz="1000" dirty="0" smtClean="0">
                <a:ea typeface="Verdana" panose="020B0604030504040204" pitchFamily="34" charset="0"/>
                <a:cs typeface="Verdana"/>
              </a:rPr>
              <a:t>управляющего.</a:t>
            </a:r>
            <a:endParaRPr lang="en-US" sz="1000" dirty="0">
              <a:latin typeface="Verdana"/>
              <a:ea typeface="Open Sans" panose="020B0606030504020204" pitchFamily="34" charset="0"/>
              <a:cs typeface="Verdan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47269" y="3501008"/>
            <a:ext cx="426720" cy="426831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1351"/>
          </a:p>
        </p:txBody>
      </p:sp>
      <p:sp>
        <p:nvSpPr>
          <p:cNvPr id="36" name="TextBox 35"/>
          <p:cNvSpPr txBox="1"/>
          <p:nvPr/>
        </p:nvSpPr>
        <p:spPr>
          <a:xfrm>
            <a:off x="3888763" y="3593648"/>
            <a:ext cx="335914" cy="2524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sz="1351" b="1" dirty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1</a:t>
            </a:r>
            <a:endParaRPr lang="x-none" sz="1351" b="1" dirty="0">
              <a:solidFill>
                <a:schemeClr val="bg1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47271" y="4966314"/>
            <a:ext cx="426720" cy="426831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1351"/>
          </a:p>
        </p:txBody>
      </p:sp>
      <p:sp>
        <p:nvSpPr>
          <p:cNvPr id="39" name="TextBox 38"/>
          <p:cNvSpPr txBox="1"/>
          <p:nvPr/>
        </p:nvSpPr>
        <p:spPr>
          <a:xfrm>
            <a:off x="4442858" y="4973687"/>
            <a:ext cx="4261195" cy="61555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/>
                </a:solidFill>
                <a:latin typeface="Verdana"/>
                <a:ea typeface="Lato Light" charset="0"/>
                <a:cs typeface="Verdana"/>
              </a:rPr>
              <a:t>Исковые заявления</a:t>
            </a:r>
            <a:endParaRPr lang="ru-RU" sz="1000" dirty="0" smtClean="0">
              <a:solidFill>
                <a:schemeClr val="accent4"/>
              </a:solidFill>
              <a:latin typeface="Verdana"/>
              <a:ea typeface="Lato Light" charset="0"/>
              <a:cs typeface="Verdana"/>
            </a:endParaRPr>
          </a:p>
          <a:p>
            <a:pPr algn="just"/>
            <a:r>
              <a:rPr lang="ru-RU" sz="1000" dirty="0" smtClean="0">
                <a:ea typeface="Verdana" panose="020B0604030504040204" pitchFamily="34" charset="0"/>
                <a:cs typeface="Verdana"/>
              </a:rPr>
              <a:t>Следить </a:t>
            </a:r>
            <a:r>
              <a:rPr lang="ru-RU" sz="1000" dirty="0">
                <a:ea typeface="Verdana" panose="020B0604030504040204" pitchFamily="34" charset="0"/>
                <a:cs typeface="Verdana"/>
              </a:rPr>
              <a:t>за исковыми заявлениями к должнику, которые поданы уже после возбуждения дела о его банкротстве.</a:t>
            </a:r>
            <a:endParaRPr lang="en-US" sz="20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8765" y="5070146"/>
            <a:ext cx="335914" cy="2524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sz="1351" b="1" dirty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2</a:t>
            </a:r>
            <a:endParaRPr lang="x-none" sz="1351" b="1" dirty="0">
              <a:solidFill>
                <a:schemeClr val="bg1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0" y="0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pPr marL="355600"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000" dirty="0"/>
              <a:t>Срок на обжалование: как не пропустить и/или восстановить </a:t>
            </a:r>
            <a:r>
              <a:rPr lang="ru-RU" sz="2000" dirty="0" smtClean="0"/>
              <a:t>(2)</a:t>
            </a:r>
            <a:endParaRPr lang="ru-RU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626435" y="63272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accent6">
                    <a:lumMod val="50000"/>
                  </a:schemeClr>
                </a:solidFill>
                <a:latin typeface="Verdana"/>
                <a:cs typeface="Verdana"/>
              </a:rPr>
              <a:t>* </a:t>
            </a:r>
            <a:r>
              <a:rPr lang="ru-RU" sz="700" dirty="0"/>
              <a:t>Общая норма о возможности восстановления пропущенного процессуального срока содержится в АПК РФ (ст. 117, 259, 276, 291.2, 308.1 и 312) и в разъяснениях, данных в п. 24 Постановления Пленума ВАС РФ от 22.06.2012 № 35, в соответствии с которым</a:t>
            </a:r>
            <a:r>
              <a:rPr lang="ru-RU" sz="700" i="1" dirty="0"/>
              <a:t> в случае пропуска ими [кредиторами, управляющим] срока на его обжалование суд вправе его восстановить с учетом того, когда подавшее жалобу лицо узнало или должно было узнать о нарушении его прав и законных интересов</a:t>
            </a:r>
            <a:r>
              <a:rPr lang="ru-RU" sz="700" i="1" dirty="0" smtClean="0"/>
              <a:t>.</a:t>
            </a:r>
            <a:endParaRPr lang="ru-RU" sz="700" dirty="0"/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3779912" y="838200"/>
            <a:ext cx="5135487" cy="2086744"/>
          </a:xfrm>
          <a:prstGeom prst="rect">
            <a:avLst/>
          </a:prstGeom>
        </p:spPr>
        <p:txBody>
          <a:bodyPr/>
          <a:lstStyle/>
          <a:p>
            <a:pPr lvl="0" algn="just">
              <a:buClr>
                <a:srgbClr val="002846"/>
              </a:buClr>
              <a:defRPr/>
            </a:pPr>
            <a:r>
              <a:rPr lang="ru-RU" sz="1400" b="1" dirty="0" smtClean="0">
                <a:ea typeface="Verdana" panose="020B0604030504040204" pitchFamily="34" charset="0"/>
                <a:cs typeface="Verdana"/>
              </a:rPr>
              <a:t>Принятие </a:t>
            </a:r>
            <a:r>
              <a:rPr lang="ru-RU" sz="1400" b="1" dirty="0">
                <a:ea typeface="Verdana" panose="020B0604030504040204" pitchFamily="34" charset="0"/>
                <a:cs typeface="Verdana"/>
              </a:rPr>
              <a:t>к производству требования недобросовестного </a:t>
            </a:r>
            <a:r>
              <a:rPr lang="ru-RU" sz="1400" b="1" dirty="0" smtClean="0">
                <a:ea typeface="Verdana" panose="020B0604030504040204" pitchFamily="34" charset="0"/>
                <a:cs typeface="Verdana"/>
              </a:rPr>
              <a:t>кредитора</a:t>
            </a:r>
            <a:r>
              <a:rPr lang="ru-RU" sz="1400" dirty="0" smtClean="0">
                <a:ea typeface="Verdana" panose="020B0604030504040204" pitchFamily="34" charset="0"/>
                <a:cs typeface="Verdana"/>
              </a:rPr>
              <a:t>: срок на подачу жалобы не может исчисляться ранее, чем требование недобросовестного кредитора будет заявлено в деле о банкротстве должника, поскольку в ином случае права и законные интересы независимых кредиторов не нарушаются – недобросовестный кредитор не претендует на участие в распределении конкурсной массы*.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gna Offc Pro Ligh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Номер слайда 3"/>
          <p:cNvSpPr txBox="1">
            <a:spLocks/>
          </p:cNvSpPr>
          <p:nvPr/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674A-043F-45DA-B63E-6539544E189A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846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846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r="28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589728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560676" y="2650783"/>
            <a:ext cx="4261195" cy="30777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/>
            <a:r>
              <a:rPr lang="ru-RU" sz="2000" dirty="0" smtClean="0">
                <a:solidFill>
                  <a:srgbClr val="6C7083"/>
                </a:solidFill>
                <a:latin typeface="Verdana"/>
                <a:ea typeface="Open Sans" panose="020B0606030504020204" pitchFamily="34" charset="0"/>
                <a:cs typeface="Verdana"/>
              </a:rPr>
              <a:t>Ознакомление с требованием</a:t>
            </a:r>
          </a:p>
        </p:txBody>
      </p:sp>
      <p:sp>
        <p:nvSpPr>
          <p:cNvPr id="35" name="Oval 34"/>
          <p:cNvSpPr/>
          <p:nvPr/>
        </p:nvSpPr>
        <p:spPr>
          <a:xfrm>
            <a:off x="3936926" y="2621417"/>
            <a:ext cx="426720" cy="426831"/>
          </a:xfrm>
          <a:prstGeom prst="ellipse">
            <a:avLst/>
          </a:prstGeom>
          <a:solidFill>
            <a:srgbClr val="6C708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1351"/>
          </a:p>
        </p:txBody>
      </p:sp>
      <p:sp>
        <p:nvSpPr>
          <p:cNvPr id="36" name="TextBox 35"/>
          <p:cNvSpPr txBox="1"/>
          <p:nvPr/>
        </p:nvSpPr>
        <p:spPr>
          <a:xfrm>
            <a:off x="3997467" y="2714902"/>
            <a:ext cx="335914" cy="2524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sz="1351" b="1" dirty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1</a:t>
            </a:r>
            <a:endParaRPr lang="x-none" sz="1351" b="1" dirty="0">
              <a:solidFill>
                <a:schemeClr val="bg1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945350" y="3322914"/>
            <a:ext cx="426720" cy="426831"/>
          </a:xfrm>
          <a:prstGeom prst="ellipse">
            <a:avLst/>
          </a:prstGeom>
          <a:solidFill>
            <a:srgbClr val="04304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1351"/>
          </a:p>
        </p:txBody>
      </p:sp>
      <p:sp>
        <p:nvSpPr>
          <p:cNvPr id="39" name="TextBox 38"/>
          <p:cNvSpPr txBox="1"/>
          <p:nvPr/>
        </p:nvSpPr>
        <p:spPr>
          <a:xfrm>
            <a:off x="4553704" y="3227670"/>
            <a:ext cx="4261195" cy="61555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/>
            <a:r>
              <a:rPr lang="ru-RU" sz="2000" dirty="0" smtClean="0">
                <a:solidFill>
                  <a:srgbClr val="043049"/>
                </a:solidFill>
                <a:latin typeface="Verdana"/>
                <a:ea typeface="Lato Light" charset="0"/>
                <a:cs typeface="Verdana"/>
              </a:rPr>
              <a:t>Анализ судебного акта, первичных документов</a:t>
            </a:r>
            <a:endParaRPr lang="ru-RU" sz="1000" dirty="0" smtClean="0">
              <a:solidFill>
                <a:srgbClr val="043049"/>
              </a:solidFill>
              <a:latin typeface="Verdana"/>
              <a:ea typeface="Lato Light" charset="0"/>
              <a:cs typeface="Verdan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2329" y="3406529"/>
            <a:ext cx="335914" cy="2524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sz="1351" b="1" dirty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2</a:t>
            </a:r>
            <a:endParaRPr lang="x-none" sz="1351" b="1" dirty="0">
              <a:solidFill>
                <a:schemeClr val="bg1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36926" y="5009412"/>
            <a:ext cx="426720" cy="426831"/>
          </a:xfrm>
          <a:prstGeom prst="ellipse">
            <a:avLst/>
          </a:prstGeom>
          <a:solidFill>
            <a:srgbClr val="8CBE3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1351"/>
          </a:p>
        </p:txBody>
      </p:sp>
      <p:sp>
        <p:nvSpPr>
          <p:cNvPr id="44" name="TextBox 43"/>
          <p:cNvSpPr txBox="1"/>
          <p:nvPr/>
        </p:nvSpPr>
        <p:spPr>
          <a:xfrm>
            <a:off x="4553780" y="5049361"/>
            <a:ext cx="4261195" cy="92333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/>
            <a:r>
              <a:rPr lang="ru-RU" sz="2000" dirty="0" smtClean="0">
                <a:solidFill>
                  <a:srgbClr val="8CBE39"/>
                </a:solidFill>
                <a:latin typeface="Verdana"/>
                <a:ea typeface="Lato Light" charset="0"/>
                <a:cs typeface="Verdana"/>
              </a:rPr>
              <a:t>Разумный срок</a:t>
            </a:r>
          </a:p>
          <a:p>
            <a:pPr algn="just"/>
            <a:r>
              <a:rPr lang="ru-RU" sz="1000" dirty="0" smtClean="0">
                <a:ea typeface="Verdana" panose="020B0604030504040204" pitchFamily="34" charset="0"/>
                <a:cs typeface="Verdana"/>
              </a:rPr>
              <a:t>Разумным </a:t>
            </a:r>
            <a:r>
              <a:rPr lang="ru-RU" sz="1000" dirty="0">
                <a:ea typeface="Verdana" panose="020B0604030504040204" pitchFamily="34" charset="0"/>
                <a:cs typeface="Verdana"/>
              </a:rPr>
              <a:t>сроком на подачу жалобы для целей восстановления пропущенного процессуального срока является срок, соответствующий определенному АПК РФ сроку на подачу апелляционной/кассационной/надзорной </a:t>
            </a:r>
            <a:r>
              <a:rPr lang="ru-RU" sz="1000" dirty="0" smtClean="0">
                <a:ea typeface="Verdana" panose="020B0604030504040204" pitchFamily="34" charset="0"/>
                <a:cs typeface="Verdana"/>
              </a:rPr>
              <a:t>жалобы*.</a:t>
            </a:r>
            <a:endParaRPr lang="ru-RU" sz="1000" dirty="0">
              <a:ea typeface="Verdana" panose="020B0604030504040204" pitchFamily="34" charset="0"/>
              <a:cs typeface="Verdan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82329" y="5111863"/>
            <a:ext cx="335914" cy="2524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ru-RU" sz="1351" b="1" dirty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4</a:t>
            </a:r>
            <a:endParaRPr lang="x-none" sz="1351" b="1" dirty="0">
              <a:solidFill>
                <a:schemeClr val="bg1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945350" y="4165167"/>
            <a:ext cx="426720" cy="426831"/>
          </a:xfrm>
          <a:prstGeom prst="ellipse">
            <a:avLst/>
          </a:prstGeom>
          <a:solidFill>
            <a:srgbClr val="09529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1351"/>
          </a:p>
        </p:txBody>
      </p:sp>
      <p:sp>
        <p:nvSpPr>
          <p:cNvPr id="53" name="TextBox 52"/>
          <p:cNvSpPr txBox="1"/>
          <p:nvPr/>
        </p:nvSpPr>
        <p:spPr>
          <a:xfrm>
            <a:off x="4560676" y="4108732"/>
            <a:ext cx="4261195" cy="769441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/>
            <a:r>
              <a:rPr lang="ru-RU" sz="2000" dirty="0" smtClean="0">
                <a:solidFill>
                  <a:srgbClr val="09529C"/>
                </a:solidFill>
                <a:ea typeface="Lato Light" charset="0"/>
                <a:cs typeface="Verdana"/>
              </a:rPr>
              <a:t>Анализ взаимосвязанности лиц</a:t>
            </a:r>
          </a:p>
          <a:p>
            <a:pPr algn="just"/>
            <a:r>
              <a:rPr lang="ru-RU" sz="1000" dirty="0" smtClean="0">
                <a:ea typeface="Verdana" panose="020B0604030504040204" pitchFamily="34" charset="0"/>
                <a:cs typeface="Verdana"/>
              </a:rPr>
              <a:t>Провести </a:t>
            </a:r>
            <a:r>
              <a:rPr lang="ru-RU" sz="1000" dirty="0">
                <a:ea typeface="Verdana" panose="020B0604030504040204" pitchFamily="34" charset="0"/>
                <a:cs typeface="Verdana"/>
              </a:rPr>
              <a:t>анализ взаимосвязей конкурирующего кредитора, должника и контролирующих его лиц, а также компаний, входящих в одну группу лиц с должником.</a:t>
            </a:r>
            <a:endParaRPr lang="en-US" sz="1200" dirty="0">
              <a:latin typeface="Signa Offc Pro Light"/>
              <a:ea typeface="Lato Light" charset="0"/>
              <a:cs typeface="Signa Offc Pro Ligh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01811" y="4268523"/>
            <a:ext cx="335914" cy="2524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ru-RU" sz="1351" b="1" dirty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3</a:t>
            </a:r>
            <a:endParaRPr lang="x-none" sz="1351" b="1" dirty="0">
              <a:solidFill>
                <a:schemeClr val="bg1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0" y="0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355600"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000" dirty="0">
                <a:solidFill>
                  <a:srgbClr val="002846"/>
                </a:solidFill>
                <a:ea typeface="Verdana" panose="020B0604030504040204" pitchFamily="34" charset="0"/>
                <a:cs typeface="Verdana"/>
              </a:rPr>
              <a:t>Срок на обжалование: как не пропустить и/или восстановить (3)</a:t>
            </a:r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304800" y="838200"/>
            <a:ext cx="8610600" cy="5400000"/>
          </a:xfrm>
          <a:prstGeom prst="rect">
            <a:avLst/>
          </a:prstGeom>
        </p:spPr>
        <p:txBody>
          <a:bodyPr/>
          <a:lstStyle/>
          <a:p>
            <a:pPr lvl="0" algn="just">
              <a:buClr>
                <a:srgbClr val="002846"/>
              </a:buClr>
              <a:defRPr/>
            </a:pPr>
            <a:r>
              <a:rPr lang="ru-RU" sz="1200" b="1" dirty="0">
                <a:ea typeface="Verdana" panose="020B0604030504040204" pitchFamily="34" charset="0"/>
                <a:cs typeface="Verdana"/>
              </a:rPr>
              <a:t>Момент ознакомления с требованием недобросовестного кредитора или момент, с которого обжалующему акт кредитору должно было или стало известно о том, что требование конкурирующего кредитора основано на вступившем в законную силу судебном акте</a:t>
            </a:r>
            <a:r>
              <a:rPr lang="ru-RU" sz="1200" dirty="0">
                <a:ea typeface="Verdana" panose="020B0604030504040204" pitchFamily="34" charset="0"/>
                <a:cs typeface="Verdana"/>
              </a:rPr>
              <a:t>: само по себе принятие требований недобросовестного кредитора к рассмотрению судом в рамках дела о банкротстве не означает, что с этого момента у независимых кредиторов начал течь срок на подачу жалобы. </a:t>
            </a:r>
            <a:endParaRPr lang="ru-RU" sz="1400" dirty="0">
              <a:latin typeface="Signa Offc Pro Ligh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gna Offc Pro Ligh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Номер слайда 3"/>
          <p:cNvSpPr txBox="1">
            <a:spLocks/>
          </p:cNvSpPr>
          <p:nvPr/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674A-043F-45DA-B63E-6539544E189A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846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846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7" name="Group 56"/>
          <p:cNvGrpSpPr/>
          <p:nvPr/>
        </p:nvGrpSpPr>
        <p:grpSpPr>
          <a:xfrm>
            <a:off x="691972" y="2163940"/>
            <a:ext cx="2187739" cy="3200400"/>
            <a:chOff x="2558744" y="4275877"/>
            <a:chExt cx="3207453" cy="4597554"/>
          </a:xfrm>
        </p:grpSpPr>
        <p:sp>
          <p:nvSpPr>
            <p:cNvPr id="48" name="Freeform 1"/>
            <p:cNvSpPr>
              <a:spLocks noChangeArrowheads="1"/>
            </p:cNvSpPr>
            <p:nvPr/>
          </p:nvSpPr>
          <p:spPr bwMode="auto">
            <a:xfrm>
              <a:off x="2558744" y="4892553"/>
              <a:ext cx="3207453" cy="3980878"/>
            </a:xfrm>
            <a:custGeom>
              <a:avLst/>
              <a:gdLst>
                <a:gd name="T0" fmla="*/ 14908 w 14909"/>
                <a:gd name="T1" fmla="*/ 17947 h 18502"/>
                <a:gd name="T2" fmla="*/ 14908 w 14909"/>
                <a:gd name="T3" fmla="*/ 17947 h 18502"/>
                <a:gd name="T4" fmla="*/ 14354 w 14909"/>
                <a:gd name="T5" fmla="*/ 18501 h 18502"/>
                <a:gd name="T6" fmla="*/ 665 w 14909"/>
                <a:gd name="T7" fmla="*/ 18501 h 18502"/>
                <a:gd name="T8" fmla="*/ 0 w 14909"/>
                <a:gd name="T9" fmla="*/ 17614 h 18502"/>
                <a:gd name="T10" fmla="*/ 249 w 14909"/>
                <a:gd name="T11" fmla="*/ 789 h 18502"/>
                <a:gd name="T12" fmla="*/ 803 w 14909"/>
                <a:gd name="T13" fmla="*/ 242 h 18502"/>
                <a:gd name="T14" fmla="*/ 14160 w 14909"/>
                <a:gd name="T15" fmla="*/ 0 h 18502"/>
                <a:gd name="T16" fmla="*/ 14908 w 14909"/>
                <a:gd name="T17" fmla="*/ 574 h 18502"/>
                <a:gd name="T18" fmla="*/ 14908 w 14909"/>
                <a:gd name="T19" fmla="*/ 17947 h 18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09" h="18502">
                  <a:moveTo>
                    <a:pt x="14908" y="17947"/>
                  </a:moveTo>
                  <a:lnTo>
                    <a:pt x="14908" y="17947"/>
                  </a:lnTo>
                  <a:cubicBezTo>
                    <a:pt x="14908" y="18252"/>
                    <a:pt x="14658" y="18501"/>
                    <a:pt x="14354" y="18501"/>
                  </a:cubicBezTo>
                  <a:cubicBezTo>
                    <a:pt x="665" y="18501"/>
                    <a:pt x="665" y="18501"/>
                    <a:pt x="665" y="18501"/>
                  </a:cubicBezTo>
                  <a:cubicBezTo>
                    <a:pt x="208" y="18501"/>
                    <a:pt x="0" y="17919"/>
                    <a:pt x="0" y="17614"/>
                  </a:cubicBezTo>
                  <a:cubicBezTo>
                    <a:pt x="249" y="789"/>
                    <a:pt x="249" y="789"/>
                    <a:pt x="249" y="789"/>
                  </a:cubicBezTo>
                  <a:cubicBezTo>
                    <a:pt x="249" y="484"/>
                    <a:pt x="499" y="242"/>
                    <a:pt x="803" y="242"/>
                  </a:cubicBezTo>
                  <a:cubicBezTo>
                    <a:pt x="14160" y="0"/>
                    <a:pt x="14160" y="0"/>
                    <a:pt x="14160" y="0"/>
                  </a:cubicBezTo>
                  <a:cubicBezTo>
                    <a:pt x="14465" y="0"/>
                    <a:pt x="14908" y="221"/>
                    <a:pt x="14908" y="574"/>
                  </a:cubicBezTo>
                  <a:cubicBezTo>
                    <a:pt x="14908" y="17947"/>
                    <a:pt x="14908" y="17947"/>
                    <a:pt x="14908" y="179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49" name="Freeform 2"/>
            <p:cNvSpPr>
              <a:spLocks noChangeArrowheads="1"/>
            </p:cNvSpPr>
            <p:nvPr/>
          </p:nvSpPr>
          <p:spPr bwMode="auto">
            <a:xfrm>
              <a:off x="2570128" y="4892553"/>
              <a:ext cx="3153379" cy="3928698"/>
            </a:xfrm>
            <a:custGeom>
              <a:avLst/>
              <a:gdLst>
                <a:gd name="T0" fmla="*/ 14659 w 14660"/>
                <a:gd name="T1" fmla="*/ 17704 h 18259"/>
                <a:gd name="T2" fmla="*/ 14659 w 14660"/>
                <a:gd name="T3" fmla="*/ 17704 h 18259"/>
                <a:gd name="T4" fmla="*/ 14105 w 14660"/>
                <a:gd name="T5" fmla="*/ 18258 h 18259"/>
                <a:gd name="T6" fmla="*/ 554 w 14660"/>
                <a:gd name="T7" fmla="*/ 18258 h 18259"/>
                <a:gd name="T8" fmla="*/ 0 w 14660"/>
                <a:gd name="T9" fmla="*/ 17704 h 18259"/>
                <a:gd name="T10" fmla="*/ 0 w 14660"/>
                <a:gd name="T11" fmla="*/ 547 h 18259"/>
                <a:gd name="T12" fmla="*/ 554 w 14660"/>
                <a:gd name="T13" fmla="*/ 0 h 18259"/>
                <a:gd name="T14" fmla="*/ 14105 w 14660"/>
                <a:gd name="T15" fmla="*/ 0 h 18259"/>
                <a:gd name="T16" fmla="*/ 14659 w 14660"/>
                <a:gd name="T17" fmla="*/ 547 h 18259"/>
                <a:gd name="T18" fmla="*/ 14659 w 14660"/>
                <a:gd name="T19" fmla="*/ 17704 h 18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60" h="18259">
                  <a:moveTo>
                    <a:pt x="14659" y="17704"/>
                  </a:moveTo>
                  <a:lnTo>
                    <a:pt x="14659" y="17704"/>
                  </a:lnTo>
                  <a:cubicBezTo>
                    <a:pt x="14659" y="18009"/>
                    <a:pt x="14410" y="18258"/>
                    <a:pt x="14105" y="18258"/>
                  </a:cubicBezTo>
                  <a:cubicBezTo>
                    <a:pt x="554" y="18258"/>
                    <a:pt x="554" y="18258"/>
                    <a:pt x="554" y="18258"/>
                  </a:cubicBezTo>
                  <a:cubicBezTo>
                    <a:pt x="250" y="18258"/>
                    <a:pt x="0" y="18009"/>
                    <a:pt x="0" y="17704"/>
                  </a:cubicBezTo>
                  <a:cubicBezTo>
                    <a:pt x="0" y="547"/>
                    <a:pt x="0" y="547"/>
                    <a:pt x="0" y="547"/>
                  </a:cubicBezTo>
                  <a:cubicBezTo>
                    <a:pt x="0" y="242"/>
                    <a:pt x="250" y="0"/>
                    <a:pt x="554" y="0"/>
                  </a:cubicBezTo>
                  <a:cubicBezTo>
                    <a:pt x="14105" y="0"/>
                    <a:pt x="14105" y="0"/>
                    <a:pt x="14105" y="0"/>
                  </a:cubicBezTo>
                  <a:cubicBezTo>
                    <a:pt x="14410" y="0"/>
                    <a:pt x="14659" y="242"/>
                    <a:pt x="14659" y="547"/>
                  </a:cubicBezTo>
                  <a:cubicBezTo>
                    <a:pt x="14659" y="17704"/>
                    <a:pt x="14659" y="17704"/>
                    <a:pt x="14659" y="177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51" name="Freeform 3"/>
            <p:cNvSpPr>
              <a:spLocks noChangeArrowheads="1"/>
            </p:cNvSpPr>
            <p:nvPr/>
          </p:nvSpPr>
          <p:spPr bwMode="auto">
            <a:xfrm>
              <a:off x="2763656" y="5132581"/>
              <a:ext cx="2796679" cy="3469512"/>
            </a:xfrm>
            <a:custGeom>
              <a:avLst/>
              <a:gdLst>
                <a:gd name="T0" fmla="*/ 12997 w 12998"/>
                <a:gd name="T1" fmla="*/ 15641 h 16126"/>
                <a:gd name="T2" fmla="*/ 12997 w 12998"/>
                <a:gd name="T3" fmla="*/ 15641 h 16126"/>
                <a:gd name="T4" fmla="*/ 12512 w 12998"/>
                <a:gd name="T5" fmla="*/ 16125 h 16126"/>
                <a:gd name="T6" fmla="*/ 485 w 12998"/>
                <a:gd name="T7" fmla="*/ 16098 h 16126"/>
                <a:gd name="T8" fmla="*/ 0 w 12998"/>
                <a:gd name="T9" fmla="*/ 15613 h 16126"/>
                <a:gd name="T10" fmla="*/ 139 w 12998"/>
                <a:gd name="T11" fmla="*/ 588 h 16126"/>
                <a:gd name="T12" fmla="*/ 624 w 12998"/>
                <a:gd name="T13" fmla="*/ 104 h 16126"/>
                <a:gd name="T14" fmla="*/ 12512 w 12998"/>
                <a:gd name="T15" fmla="*/ 0 h 16126"/>
                <a:gd name="T16" fmla="*/ 12997 w 12998"/>
                <a:gd name="T17" fmla="*/ 484 h 16126"/>
                <a:gd name="T18" fmla="*/ 12997 w 12998"/>
                <a:gd name="T19" fmla="*/ 15641 h 16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98" h="16126">
                  <a:moveTo>
                    <a:pt x="12997" y="15641"/>
                  </a:moveTo>
                  <a:lnTo>
                    <a:pt x="12997" y="15641"/>
                  </a:lnTo>
                  <a:cubicBezTo>
                    <a:pt x="12997" y="15911"/>
                    <a:pt x="12783" y="16125"/>
                    <a:pt x="12512" y="16125"/>
                  </a:cubicBezTo>
                  <a:cubicBezTo>
                    <a:pt x="485" y="16098"/>
                    <a:pt x="485" y="16098"/>
                    <a:pt x="485" y="16098"/>
                  </a:cubicBezTo>
                  <a:cubicBezTo>
                    <a:pt x="215" y="16098"/>
                    <a:pt x="0" y="15883"/>
                    <a:pt x="0" y="15613"/>
                  </a:cubicBezTo>
                  <a:cubicBezTo>
                    <a:pt x="139" y="588"/>
                    <a:pt x="139" y="588"/>
                    <a:pt x="139" y="588"/>
                  </a:cubicBezTo>
                  <a:cubicBezTo>
                    <a:pt x="139" y="318"/>
                    <a:pt x="354" y="104"/>
                    <a:pt x="624" y="104"/>
                  </a:cubicBezTo>
                  <a:cubicBezTo>
                    <a:pt x="12512" y="0"/>
                    <a:pt x="12512" y="0"/>
                    <a:pt x="12512" y="0"/>
                  </a:cubicBezTo>
                  <a:cubicBezTo>
                    <a:pt x="12783" y="0"/>
                    <a:pt x="12997" y="214"/>
                    <a:pt x="12997" y="484"/>
                  </a:cubicBezTo>
                  <a:cubicBezTo>
                    <a:pt x="12997" y="15641"/>
                    <a:pt x="12997" y="15641"/>
                    <a:pt x="12997" y="1564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54" name="Freeform 4"/>
            <p:cNvSpPr>
              <a:spLocks noChangeArrowheads="1"/>
            </p:cNvSpPr>
            <p:nvPr/>
          </p:nvSpPr>
          <p:spPr bwMode="auto">
            <a:xfrm>
              <a:off x="2763656" y="5132582"/>
              <a:ext cx="2766321" cy="3447691"/>
            </a:xfrm>
            <a:custGeom>
              <a:avLst/>
              <a:gdLst>
                <a:gd name="T0" fmla="*/ 12859 w 12860"/>
                <a:gd name="T1" fmla="*/ 15537 h 16023"/>
                <a:gd name="T2" fmla="*/ 12859 w 12860"/>
                <a:gd name="T3" fmla="*/ 15537 h 16023"/>
                <a:gd name="T4" fmla="*/ 12374 w 12860"/>
                <a:gd name="T5" fmla="*/ 16022 h 16023"/>
                <a:gd name="T6" fmla="*/ 485 w 12860"/>
                <a:gd name="T7" fmla="*/ 16022 h 16023"/>
                <a:gd name="T8" fmla="*/ 0 w 12860"/>
                <a:gd name="T9" fmla="*/ 15537 h 16023"/>
                <a:gd name="T10" fmla="*/ 0 w 12860"/>
                <a:gd name="T11" fmla="*/ 484 h 16023"/>
                <a:gd name="T12" fmla="*/ 485 w 12860"/>
                <a:gd name="T13" fmla="*/ 0 h 16023"/>
                <a:gd name="T14" fmla="*/ 12374 w 12860"/>
                <a:gd name="T15" fmla="*/ 0 h 16023"/>
                <a:gd name="T16" fmla="*/ 12859 w 12860"/>
                <a:gd name="T17" fmla="*/ 484 h 16023"/>
                <a:gd name="T18" fmla="*/ 12859 w 12860"/>
                <a:gd name="T19" fmla="*/ 15537 h 16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60" h="16023">
                  <a:moveTo>
                    <a:pt x="12859" y="15537"/>
                  </a:moveTo>
                  <a:lnTo>
                    <a:pt x="12859" y="15537"/>
                  </a:lnTo>
                  <a:cubicBezTo>
                    <a:pt x="12859" y="15807"/>
                    <a:pt x="12644" y="16022"/>
                    <a:pt x="12374" y="16022"/>
                  </a:cubicBezTo>
                  <a:cubicBezTo>
                    <a:pt x="485" y="16022"/>
                    <a:pt x="485" y="16022"/>
                    <a:pt x="485" y="16022"/>
                  </a:cubicBezTo>
                  <a:cubicBezTo>
                    <a:pt x="215" y="16022"/>
                    <a:pt x="0" y="15807"/>
                    <a:pt x="0" y="15537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0" y="214"/>
                    <a:pt x="215" y="0"/>
                    <a:pt x="485" y="0"/>
                  </a:cubicBezTo>
                  <a:cubicBezTo>
                    <a:pt x="12374" y="0"/>
                    <a:pt x="12374" y="0"/>
                    <a:pt x="12374" y="0"/>
                  </a:cubicBezTo>
                  <a:cubicBezTo>
                    <a:pt x="12644" y="0"/>
                    <a:pt x="12859" y="214"/>
                    <a:pt x="12859" y="484"/>
                  </a:cubicBezTo>
                  <a:cubicBezTo>
                    <a:pt x="12859" y="15537"/>
                    <a:pt x="12859" y="15537"/>
                    <a:pt x="12859" y="15537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56" name="Freeform 5"/>
            <p:cNvSpPr>
              <a:spLocks noChangeArrowheads="1"/>
            </p:cNvSpPr>
            <p:nvPr/>
          </p:nvSpPr>
          <p:spPr bwMode="auto">
            <a:xfrm>
              <a:off x="3315782" y="4892553"/>
              <a:ext cx="1663967" cy="240029"/>
            </a:xfrm>
            <a:custGeom>
              <a:avLst/>
              <a:gdLst>
                <a:gd name="T0" fmla="*/ 7734 w 7735"/>
                <a:gd name="T1" fmla="*/ 0 h 1116"/>
                <a:gd name="T2" fmla="*/ 0 w 7735"/>
                <a:gd name="T3" fmla="*/ 0 h 1116"/>
                <a:gd name="T4" fmla="*/ 0 w 7735"/>
                <a:gd name="T5" fmla="*/ 1115 h 1116"/>
                <a:gd name="T6" fmla="*/ 7734 w 7735"/>
                <a:gd name="T7" fmla="*/ 1115 h 1116"/>
                <a:gd name="T8" fmla="*/ 7734 w 7735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5" h="1116">
                  <a:moveTo>
                    <a:pt x="7734" y="0"/>
                  </a:moveTo>
                  <a:lnTo>
                    <a:pt x="0" y="0"/>
                  </a:lnTo>
                  <a:lnTo>
                    <a:pt x="0" y="1115"/>
                  </a:lnTo>
                  <a:lnTo>
                    <a:pt x="7734" y="1115"/>
                  </a:lnTo>
                  <a:lnTo>
                    <a:pt x="7734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76" name="Freeform 7"/>
            <p:cNvSpPr>
              <a:spLocks noChangeArrowheads="1"/>
            </p:cNvSpPr>
            <p:nvPr/>
          </p:nvSpPr>
          <p:spPr bwMode="auto">
            <a:xfrm>
              <a:off x="3315782" y="5132581"/>
              <a:ext cx="1663967" cy="323518"/>
            </a:xfrm>
            <a:custGeom>
              <a:avLst/>
              <a:gdLst>
                <a:gd name="T0" fmla="*/ 7734 w 7735"/>
                <a:gd name="T1" fmla="*/ 0 h 1503"/>
                <a:gd name="T2" fmla="*/ 7734 w 7735"/>
                <a:gd name="T3" fmla="*/ 0 h 1503"/>
                <a:gd name="T4" fmla="*/ 0 w 7735"/>
                <a:gd name="T5" fmla="*/ 0 h 1503"/>
                <a:gd name="T6" fmla="*/ 0 w 7735"/>
                <a:gd name="T7" fmla="*/ 948 h 1503"/>
                <a:gd name="T8" fmla="*/ 581 w 7735"/>
                <a:gd name="T9" fmla="*/ 1502 h 1503"/>
                <a:gd name="T10" fmla="*/ 7152 w 7735"/>
                <a:gd name="T11" fmla="*/ 1502 h 1503"/>
                <a:gd name="T12" fmla="*/ 7734 w 7735"/>
                <a:gd name="T13" fmla="*/ 948 h 1503"/>
                <a:gd name="T14" fmla="*/ 7734 w 7735"/>
                <a:gd name="T15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35" h="1503">
                  <a:moveTo>
                    <a:pt x="7734" y="0"/>
                  </a:moveTo>
                  <a:lnTo>
                    <a:pt x="7734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948"/>
                    <a:pt x="0" y="948"/>
                    <a:pt x="0" y="948"/>
                  </a:cubicBezTo>
                  <a:cubicBezTo>
                    <a:pt x="0" y="1253"/>
                    <a:pt x="263" y="1502"/>
                    <a:pt x="581" y="1502"/>
                  </a:cubicBezTo>
                  <a:cubicBezTo>
                    <a:pt x="7152" y="1502"/>
                    <a:pt x="7152" y="1502"/>
                    <a:pt x="7152" y="1502"/>
                  </a:cubicBezTo>
                  <a:cubicBezTo>
                    <a:pt x="7470" y="1502"/>
                    <a:pt x="7734" y="1253"/>
                    <a:pt x="7734" y="948"/>
                  </a:cubicBezTo>
                  <a:cubicBezTo>
                    <a:pt x="7734" y="0"/>
                    <a:pt x="7734" y="0"/>
                    <a:pt x="7734" y="0"/>
                  </a:cubicBezTo>
                </a:path>
              </a:pathLst>
            </a:custGeom>
            <a:solidFill>
              <a:srgbClr val="CECD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77" name="Freeform 8"/>
            <p:cNvSpPr>
              <a:spLocks noChangeArrowheads="1"/>
            </p:cNvSpPr>
            <p:nvPr/>
          </p:nvSpPr>
          <p:spPr bwMode="auto">
            <a:xfrm>
              <a:off x="3357524" y="4275877"/>
              <a:ext cx="1586176" cy="1126144"/>
            </a:xfrm>
            <a:custGeom>
              <a:avLst/>
              <a:gdLst>
                <a:gd name="T0" fmla="*/ 6819 w 7374"/>
                <a:gd name="T1" fmla="*/ 1967 h 5236"/>
                <a:gd name="T2" fmla="*/ 6819 w 7374"/>
                <a:gd name="T3" fmla="*/ 1967 h 5236"/>
                <a:gd name="T4" fmla="*/ 6342 w 7374"/>
                <a:gd name="T5" fmla="*/ 1967 h 5236"/>
                <a:gd name="T6" fmla="*/ 6342 w 7374"/>
                <a:gd name="T7" fmla="*/ 1655 h 5236"/>
                <a:gd name="T8" fmla="*/ 5948 w 7374"/>
                <a:gd name="T9" fmla="*/ 1253 h 5236"/>
                <a:gd name="T10" fmla="*/ 5352 w 7374"/>
                <a:gd name="T11" fmla="*/ 1253 h 5236"/>
                <a:gd name="T12" fmla="*/ 5352 w 7374"/>
                <a:gd name="T13" fmla="*/ 402 h 5236"/>
                <a:gd name="T14" fmla="*/ 4951 w 7374"/>
                <a:gd name="T15" fmla="*/ 0 h 5236"/>
                <a:gd name="T16" fmla="*/ 2416 w 7374"/>
                <a:gd name="T17" fmla="*/ 0 h 5236"/>
                <a:gd name="T18" fmla="*/ 2022 w 7374"/>
                <a:gd name="T19" fmla="*/ 402 h 5236"/>
                <a:gd name="T20" fmla="*/ 2022 w 7374"/>
                <a:gd name="T21" fmla="*/ 1253 h 5236"/>
                <a:gd name="T22" fmla="*/ 1426 w 7374"/>
                <a:gd name="T23" fmla="*/ 1253 h 5236"/>
                <a:gd name="T24" fmla="*/ 1024 w 7374"/>
                <a:gd name="T25" fmla="*/ 1655 h 5236"/>
                <a:gd name="T26" fmla="*/ 1024 w 7374"/>
                <a:gd name="T27" fmla="*/ 1967 h 5236"/>
                <a:gd name="T28" fmla="*/ 554 w 7374"/>
                <a:gd name="T29" fmla="*/ 1967 h 5236"/>
                <a:gd name="T30" fmla="*/ 0 w 7374"/>
                <a:gd name="T31" fmla="*/ 2520 h 5236"/>
                <a:gd name="T32" fmla="*/ 0 w 7374"/>
                <a:gd name="T33" fmla="*/ 4688 h 5236"/>
                <a:gd name="T34" fmla="*/ 554 w 7374"/>
                <a:gd name="T35" fmla="*/ 5235 h 5236"/>
                <a:gd name="T36" fmla="*/ 6819 w 7374"/>
                <a:gd name="T37" fmla="*/ 5235 h 5236"/>
                <a:gd name="T38" fmla="*/ 7373 w 7374"/>
                <a:gd name="T39" fmla="*/ 4688 h 5236"/>
                <a:gd name="T40" fmla="*/ 7373 w 7374"/>
                <a:gd name="T41" fmla="*/ 2520 h 5236"/>
                <a:gd name="T42" fmla="*/ 6819 w 7374"/>
                <a:gd name="T43" fmla="*/ 1967 h 5236"/>
                <a:gd name="T44" fmla="*/ 4916 w 7374"/>
                <a:gd name="T45" fmla="*/ 1807 h 5236"/>
                <a:gd name="T46" fmla="*/ 4916 w 7374"/>
                <a:gd name="T47" fmla="*/ 1807 h 5236"/>
                <a:gd name="T48" fmla="*/ 4708 w 7374"/>
                <a:gd name="T49" fmla="*/ 2015 h 5236"/>
                <a:gd name="T50" fmla="*/ 2693 w 7374"/>
                <a:gd name="T51" fmla="*/ 2015 h 5236"/>
                <a:gd name="T52" fmla="*/ 2486 w 7374"/>
                <a:gd name="T53" fmla="*/ 1807 h 5236"/>
                <a:gd name="T54" fmla="*/ 2486 w 7374"/>
                <a:gd name="T55" fmla="*/ 602 h 5236"/>
                <a:gd name="T56" fmla="*/ 2693 w 7374"/>
                <a:gd name="T57" fmla="*/ 395 h 5236"/>
                <a:gd name="T58" fmla="*/ 4708 w 7374"/>
                <a:gd name="T59" fmla="*/ 395 h 5236"/>
                <a:gd name="T60" fmla="*/ 4916 w 7374"/>
                <a:gd name="T61" fmla="*/ 602 h 5236"/>
                <a:gd name="T62" fmla="*/ 4916 w 7374"/>
                <a:gd name="T63" fmla="*/ 1807 h 5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74" h="5236">
                  <a:moveTo>
                    <a:pt x="6819" y="1967"/>
                  </a:moveTo>
                  <a:lnTo>
                    <a:pt x="6819" y="1967"/>
                  </a:lnTo>
                  <a:cubicBezTo>
                    <a:pt x="6342" y="1967"/>
                    <a:pt x="6342" y="1967"/>
                    <a:pt x="6342" y="1967"/>
                  </a:cubicBezTo>
                  <a:cubicBezTo>
                    <a:pt x="6342" y="1655"/>
                    <a:pt x="6342" y="1655"/>
                    <a:pt x="6342" y="1655"/>
                  </a:cubicBezTo>
                  <a:cubicBezTo>
                    <a:pt x="6342" y="1433"/>
                    <a:pt x="6169" y="1253"/>
                    <a:pt x="5948" y="1253"/>
                  </a:cubicBezTo>
                  <a:cubicBezTo>
                    <a:pt x="5352" y="1253"/>
                    <a:pt x="5352" y="1253"/>
                    <a:pt x="5352" y="1253"/>
                  </a:cubicBezTo>
                  <a:cubicBezTo>
                    <a:pt x="5352" y="402"/>
                    <a:pt x="5352" y="402"/>
                    <a:pt x="5352" y="402"/>
                  </a:cubicBezTo>
                  <a:cubicBezTo>
                    <a:pt x="5352" y="180"/>
                    <a:pt x="5172" y="0"/>
                    <a:pt x="4951" y="0"/>
                  </a:cubicBezTo>
                  <a:cubicBezTo>
                    <a:pt x="2416" y="0"/>
                    <a:pt x="2416" y="0"/>
                    <a:pt x="2416" y="0"/>
                  </a:cubicBezTo>
                  <a:cubicBezTo>
                    <a:pt x="2202" y="0"/>
                    <a:pt x="2022" y="180"/>
                    <a:pt x="2022" y="402"/>
                  </a:cubicBezTo>
                  <a:cubicBezTo>
                    <a:pt x="2022" y="1253"/>
                    <a:pt x="2022" y="1253"/>
                    <a:pt x="2022" y="1253"/>
                  </a:cubicBezTo>
                  <a:cubicBezTo>
                    <a:pt x="1426" y="1253"/>
                    <a:pt x="1426" y="1253"/>
                    <a:pt x="1426" y="1253"/>
                  </a:cubicBezTo>
                  <a:cubicBezTo>
                    <a:pt x="1204" y="1253"/>
                    <a:pt x="1024" y="1433"/>
                    <a:pt x="1024" y="1655"/>
                  </a:cubicBezTo>
                  <a:cubicBezTo>
                    <a:pt x="1024" y="1967"/>
                    <a:pt x="1024" y="1967"/>
                    <a:pt x="1024" y="1967"/>
                  </a:cubicBezTo>
                  <a:cubicBezTo>
                    <a:pt x="554" y="1967"/>
                    <a:pt x="554" y="1967"/>
                    <a:pt x="554" y="1967"/>
                  </a:cubicBezTo>
                  <a:cubicBezTo>
                    <a:pt x="249" y="1967"/>
                    <a:pt x="0" y="2216"/>
                    <a:pt x="0" y="2520"/>
                  </a:cubicBezTo>
                  <a:cubicBezTo>
                    <a:pt x="0" y="4688"/>
                    <a:pt x="0" y="4688"/>
                    <a:pt x="0" y="4688"/>
                  </a:cubicBezTo>
                  <a:cubicBezTo>
                    <a:pt x="0" y="4992"/>
                    <a:pt x="249" y="5235"/>
                    <a:pt x="554" y="5235"/>
                  </a:cubicBezTo>
                  <a:cubicBezTo>
                    <a:pt x="6819" y="5235"/>
                    <a:pt x="6819" y="5235"/>
                    <a:pt x="6819" y="5235"/>
                  </a:cubicBezTo>
                  <a:cubicBezTo>
                    <a:pt x="7124" y="5235"/>
                    <a:pt x="7373" y="4992"/>
                    <a:pt x="7373" y="4688"/>
                  </a:cubicBezTo>
                  <a:cubicBezTo>
                    <a:pt x="7373" y="2520"/>
                    <a:pt x="7373" y="2520"/>
                    <a:pt x="7373" y="2520"/>
                  </a:cubicBezTo>
                  <a:cubicBezTo>
                    <a:pt x="7373" y="2216"/>
                    <a:pt x="7124" y="1967"/>
                    <a:pt x="6819" y="1967"/>
                  </a:cubicBezTo>
                  <a:close/>
                  <a:moveTo>
                    <a:pt x="4916" y="1807"/>
                  </a:moveTo>
                  <a:lnTo>
                    <a:pt x="4916" y="1807"/>
                  </a:lnTo>
                  <a:cubicBezTo>
                    <a:pt x="4916" y="1925"/>
                    <a:pt x="4826" y="2015"/>
                    <a:pt x="4708" y="2015"/>
                  </a:cubicBezTo>
                  <a:cubicBezTo>
                    <a:pt x="2693" y="2015"/>
                    <a:pt x="2693" y="2015"/>
                    <a:pt x="2693" y="2015"/>
                  </a:cubicBezTo>
                  <a:cubicBezTo>
                    <a:pt x="2576" y="2015"/>
                    <a:pt x="2486" y="1925"/>
                    <a:pt x="2486" y="1807"/>
                  </a:cubicBezTo>
                  <a:cubicBezTo>
                    <a:pt x="2486" y="602"/>
                    <a:pt x="2486" y="602"/>
                    <a:pt x="2486" y="602"/>
                  </a:cubicBezTo>
                  <a:cubicBezTo>
                    <a:pt x="2486" y="492"/>
                    <a:pt x="2576" y="395"/>
                    <a:pt x="2693" y="395"/>
                  </a:cubicBezTo>
                  <a:cubicBezTo>
                    <a:pt x="4708" y="395"/>
                    <a:pt x="4708" y="395"/>
                    <a:pt x="4708" y="395"/>
                  </a:cubicBezTo>
                  <a:cubicBezTo>
                    <a:pt x="4826" y="395"/>
                    <a:pt x="4916" y="492"/>
                    <a:pt x="4916" y="602"/>
                  </a:cubicBezTo>
                  <a:lnTo>
                    <a:pt x="4916" y="180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78" name="Freeform 9"/>
            <p:cNvSpPr>
              <a:spLocks noChangeArrowheads="1"/>
            </p:cNvSpPr>
            <p:nvPr/>
          </p:nvSpPr>
          <p:spPr bwMode="auto">
            <a:xfrm>
              <a:off x="3029284" y="5217019"/>
              <a:ext cx="155582" cy="153695"/>
            </a:xfrm>
            <a:custGeom>
              <a:avLst/>
              <a:gdLst>
                <a:gd name="T0" fmla="*/ 720 w 721"/>
                <a:gd name="T1" fmla="*/ 353 h 714"/>
                <a:gd name="T2" fmla="*/ 720 w 721"/>
                <a:gd name="T3" fmla="*/ 353 h 714"/>
                <a:gd name="T4" fmla="*/ 360 w 721"/>
                <a:gd name="T5" fmla="*/ 713 h 714"/>
                <a:gd name="T6" fmla="*/ 0 w 721"/>
                <a:gd name="T7" fmla="*/ 353 h 714"/>
                <a:gd name="T8" fmla="*/ 360 w 721"/>
                <a:gd name="T9" fmla="*/ 0 h 714"/>
                <a:gd name="T10" fmla="*/ 720 w 721"/>
                <a:gd name="T11" fmla="*/ 353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1" h="714">
                  <a:moveTo>
                    <a:pt x="720" y="353"/>
                  </a:moveTo>
                  <a:lnTo>
                    <a:pt x="720" y="353"/>
                  </a:lnTo>
                  <a:cubicBezTo>
                    <a:pt x="720" y="554"/>
                    <a:pt x="561" y="713"/>
                    <a:pt x="360" y="713"/>
                  </a:cubicBezTo>
                  <a:cubicBezTo>
                    <a:pt x="166" y="713"/>
                    <a:pt x="0" y="554"/>
                    <a:pt x="0" y="353"/>
                  </a:cubicBezTo>
                  <a:cubicBezTo>
                    <a:pt x="0" y="160"/>
                    <a:pt x="166" y="0"/>
                    <a:pt x="360" y="0"/>
                  </a:cubicBezTo>
                  <a:cubicBezTo>
                    <a:pt x="561" y="0"/>
                    <a:pt x="720" y="160"/>
                    <a:pt x="720" y="3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79" name="Freeform 10"/>
            <p:cNvSpPr>
              <a:spLocks noChangeArrowheads="1"/>
            </p:cNvSpPr>
            <p:nvPr/>
          </p:nvSpPr>
          <p:spPr bwMode="auto">
            <a:xfrm>
              <a:off x="5159048" y="5217019"/>
              <a:ext cx="155582" cy="153695"/>
            </a:xfrm>
            <a:custGeom>
              <a:avLst/>
              <a:gdLst>
                <a:gd name="T0" fmla="*/ 720 w 721"/>
                <a:gd name="T1" fmla="*/ 353 h 714"/>
                <a:gd name="T2" fmla="*/ 720 w 721"/>
                <a:gd name="T3" fmla="*/ 353 h 714"/>
                <a:gd name="T4" fmla="*/ 360 w 721"/>
                <a:gd name="T5" fmla="*/ 713 h 714"/>
                <a:gd name="T6" fmla="*/ 0 w 721"/>
                <a:gd name="T7" fmla="*/ 353 h 714"/>
                <a:gd name="T8" fmla="*/ 360 w 721"/>
                <a:gd name="T9" fmla="*/ 0 h 714"/>
                <a:gd name="T10" fmla="*/ 720 w 721"/>
                <a:gd name="T11" fmla="*/ 353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1" h="714">
                  <a:moveTo>
                    <a:pt x="720" y="353"/>
                  </a:moveTo>
                  <a:lnTo>
                    <a:pt x="720" y="353"/>
                  </a:lnTo>
                  <a:cubicBezTo>
                    <a:pt x="720" y="554"/>
                    <a:pt x="561" y="713"/>
                    <a:pt x="360" y="713"/>
                  </a:cubicBezTo>
                  <a:cubicBezTo>
                    <a:pt x="167" y="713"/>
                    <a:pt x="0" y="554"/>
                    <a:pt x="0" y="353"/>
                  </a:cubicBezTo>
                  <a:cubicBezTo>
                    <a:pt x="0" y="160"/>
                    <a:pt x="167" y="0"/>
                    <a:pt x="360" y="0"/>
                  </a:cubicBezTo>
                  <a:cubicBezTo>
                    <a:pt x="561" y="0"/>
                    <a:pt x="720" y="160"/>
                    <a:pt x="720" y="3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80" name="Freeform 11"/>
            <p:cNvSpPr>
              <a:spLocks noChangeArrowheads="1"/>
            </p:cNvSpPr>
            <p:nvPr/>
          </p:nvSpPr>
          <p:spPr bwMode="auto">
            <a:xfrm>
              <a:off x="4781477" y="5812823"/>
              <a:ext cx="456310" cy="456340"/>
            </a:xfrm>
            <a:custGeom>
              <a:avLst/>
              <a:gdLst>
                <a:gd name="T0" fmla="*/ 2118 w 2119"/>
                <a:gd name="T1" fmla="*/ 1932 h 2120"/>
                <a:gd name="T2" fmla="*/ 2118 w 2119"/>
                <a:gd name="T3" fmla="*/ 1932 h 2120"/>
                <a:gd name="T4" fmla="*/ 1932 w 2119"/>
                <a:gd name="T5" fmla="*/ 2119 h 2120"/>
                <a:gd name="T6" fmla="*/ 187 w 2119"/>
                <a:gd name="T7" fmla="*/ 2119 h 2120"/>
                <a:gd name="T8" fmla="*/ 0 w 2119"/>
                <a:gd name="T9" fmla="*/ 1932 h 2120"/>
                <a:gd name="T10" fmla="*/ 0 w 2119"/>
                <a:gd name="T11" fmla="*/ 187 h 2120"/>
                <a:gd name="T12" fmla="*/ 187 w 2119"/>
                <a:gd name="T13" fmla="*/ 0 h 2120"/>
                <a:gd name="T14" fmla="*/ 1932 w 2119"/>
                <a:gd name="T15" fmla="*/ 0 h 2120"/>
                <a:gd name="T16" fmla="*/ 2118 w 2119"/>
                <a:gd name="T17" fmla="*/ 187 h 2120"/>
                <a:gd name="T18" fmla="*/ 2118 w 2119"/>
                <a:gd name="T19" fmla="*/ 1932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9" h="2120">
                  <a:moveTo>
                    <a:pt x="2118" y="1932"/>
                  </a:moveTo>
                  <a:lnTo>
                    <a:pt x="2118" y="1932"/>
                  </a:lnTo>
                  <a:cubicBezTo>
                    <a:pt x="2118" y="2036"/>
                    <a:pt x="2035" y="2119"/>
                    <a:pt x="1932" y="2119"/>
                  </a:cubicBezTo>
                  <a:cubicBezTo>
                    <a:pt x="187" y="2119"/>
                    <a:pt x="187" y="2119"/>
                    <a:pt x="187" y="2119"/>
                  </a:cubicBezTo>
                  <a:cubicBezTo>
                    <a:pt x="83" y="2119"/>
                    <a:pt x="0" y="2036"/>
                    <a:pt x="0" y="193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83"/>
                    <a:pt x="83" y="0"/>
                    <a:pt x="187" y="0"/>
                  </a:cubicBezTo>
                  <a:cubicBezTo>
                    <a:pt x="1932" y="0"/>
                    <a:pt x="1932" y="0"/>
                    <a:pt x="1932" y="0"/>
                  </a:cubicBezTo>
                  <a:cubicBezTo>
                    <a:pt x="2035" y="0"/>
                    <a:pt x="2118" y="83"/>
                    <a:pt x="2118" y="187"/>
                  </a:cubicBezTo>
                  <a:lnTo>
                    <a:pt x="2118" y="19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81" name="Freeform 12"/>
            <p:cNvSpPr>
              <a:spLocks noChangeArrowheads="1"/>
            </p:cNvSpPr>
            <p:nvPr/>
          </p:nvSpPr>
          <p:spPr bwMode="auto">
            <a:xfrm>
              <a:off x="4781477" y="6494961"/>
              <a:ext cx="456310" cy="457289"/>
            </a:xfrm>
            <a:custGeom>
              <a:avLst/>
              <a:gdLst>
                <a:gd name="T0" fmla="*/ 2118 w 2119"/>
                <a:gd name="T1" fmla="*/ 1938 h 2126"/>
                <a:gd name="T2" fmla="*/ 2118 w 2119"/>
                <a:gd name="T3" fmla="*/ 1938 h 2126"/>
                <a:gd name="T4" fmla="*/ 1932 w 2119"/>
                <a:gd name="T5" fmla="*/ 2125 h 2126"/>
                <a:gd name="T6" fmla="*/ 187 w 2119"/>
                <a:gd name="T7" fmla="*/ 2125 h 2126"/>
                <a:gd name="T8" fmla="*/ 0 w 2119"/>
                <a:gd name="T9" fmla="*/ 1938 h 2126"/>
                <a:gd name="T10" fmla="*/ 0 w 2119"/>
                <a:gd name="T11" fmla="*/ 194 h 2126"/>
                <a:gd name="T12" fmla="*/ 187 w 2119"/>
                <a:gd name="T13" fmla="*/ 0 h 2126"/>
                <a:gd name="T14" fmla="*/ 1932 w 2119"/>
                <a:gd name="T15" fmla="*/ 0 h 2126"/>
                <a:gd name="T16" fmla="*/ 2118 w 2119"/>
                <a:gd name="T17" fmla="*/ 194 h 2126"/>
                <a:gd name="T18" fmla="*/ 2118 w 2119"/>
                <a:gd name="T19" fmla="*/ 1938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9" h="2126">
                  <a:moveTo>
                    <a:pt x="2118" y="1938"/>
                  </a:moveTo>
                  <a:lnTo>
                    <a:pt x="2118" y="1938"/>
                  </a:lnTo>
                  <a:cubicBezTo>
                    <a:pt x="2118" y="2042"/>
                    <a:pt x="2035" y="2125"/>
                    <a:pt x="1932" y="2125"/>
                  </a:cubicBezTo>
                  <a:cubicBezTo>
                    <a:pt x="187" y="2125"/>
                    <a:pt x="187" y="2125"/>
                    <a:pt x="187" y="2125"/>
                  </a:cubicBezTo>
                  <a:cubicBezTo>
                    <a:pt x="83" y="2125"/>
                    <a:pt x="0" y="2042"/>
                    <a:pt x="0" y="1938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90"/>
                    <a:pt x="83" y="0"/>
                    <a:pt x="187" y="0"/>
                  </a:cubicBezTo>
                  <a:cubicBezTo>
                    <a:pt x="1932" y="0"/>
                    <a:pt x="1932" y="0"/>
                    <a:pt x="1932" y="0"/>
                  </a:cubicBezTo>
                  <a:cubicBezTo>
                    <a:pt x="2035" y="0"/>
                    <a:pt x="2118" y="90"/>
                    <a:pt x="2118" y="194"/>
                  </a:cubicBezTo>
                  <a:lnTo>
                    <a:pt x="2118" y="193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82" name="Freeform 13"/>
            <p:cNvSpPr>
              <a:spLocks noChangeArrowheads="1"/>
            </p:cNvSpPr>
            <p:nvPr/>
          </p:nvSpPr>
          <p:spPr bwMode="auto">
            <a:xfrm>
              <a:off x="4781477" y="7178997"/>
              <a:ext cx="456310" cy="457289"/>
            </a:xfrm>
            <a:custGeom>
              <a:avLst/>
              <a:gdLst>
                <a:gd name="T0" fmla="*/ 2118 w 2119"/>
                <a:gd name="T1" fmla="*/ 1938 h 2126"/>
                <a:gd name="T2" fmla="*/ 2118 w 2119"/>
                <a:gd name="T3" fmla="*/ 1938 h 2126"/>
                <a:gd name="T4" fmla="*/ 1932 w 2119"/>
                <a:gd name="T5" fmla="*/ 2125 h 2126"/>
                <a:gd name="T6" fmla="*/ 187 w 2119"/>
                <a:gd name="T7" fmla="*/ 2125 h 2126"/>
                <a:gd name="T8" fmla="*/ 0 w 2119"/>
                <a:gd name="T9" fmla="*/ 1938 h 2126"/>
                <a:gd name="T10" fmla="*/ 0 w 2119"/>
                <a:gd name="T11" fmla="*/ 187 h 2126"/>
                <a:gd name="T12" fmla="*/ 187 w 2119"/>
                <a:gd name="T13" fmla="*/ 0 h 2126"/>
                <a:gd name="T14" fmla="*/ 1932 w 2119"/>
                <a:gd name="T15" fmla="*/ 0 h 2126"/>
                <a:gd name="T16" fmla="*/ 2118 w 2119"/>
                <a:gd name="T17" fmla="*/ 187 h 2126"/>
                <a:gd name="T18" fmla="*/ 2118 w 2119"/>
                <a:gd name="T19" fmla="*/ 1938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9" h="2126">
                  <a:moveTo>
                    <a:pt x="2118" y="1938"/>
                  </a:moveTo>
                  <a:lnTo>
                    <a:pt x="2118" y="1938"/>
                  </a:lnTo>
                  <a:cubicBezTo>
                    <a:pt x="2118" y="2042"/>
                    <a:pt x="2035" y="2125"/>
                    <a:pt x="1932" y="2125"/>
                  </a:cubicBezTo>
                  <a:cubicBezTo>
                    <a:pt x="187" y="2125"/>
                    <a:pt x="187" y="2125"/>
                    <a:pt x="187" y="2125"/>
                  </a:cubicBezTo>
                  <a:cubicBezTo>
                    <a:pt x="83" y="2125"/>
                    <a:pt x="0" y="2042"/>
                    <a:pt x="0" y="1938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83"/>
                    <a:pt x="83" y="0"/>
                    <a:pt x="187" y="0"/>
                  </a:cubicBezTo>
                  <a:cubicBezTo>
                    <a:pt x="1932" y="0"/>
                    <a:pt x="1932" y="0"/>
                    <a:pt x="1932" y="0"/>
                  </a:cubicBezTo>
                  <a:cubicBezTo>
                    <a:pt x="2035" y="0"/>
                    <a:pt x="2118" y="83"/>
                    <a:pt x="2118" y="187"/>
                  </a:cubicBezTo>
                  <a:lnTo>
                    <a:pt x="2118" y="193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83" name="Freeform 14"/>
            <p:cNvSpPr>
              <a:spLocks noChangeArrowheads="1"/>
            </p:cNvSpPr>
            <p:nvPr/>
          </p:nvSpPr>
          <p:spPr bwMode="auto">
            <a:xfrm>
              <a:off x="4781477" y="7863031"/>
              <a:ext cx="456310" cy="456340"/>
            </a:xfrm>
            <a:custGeom>
              <a:avLst/>
              <a:gdLst>
                <a:gd name="T0" fmla="*/ 2118 w 2119"/>
                <a:gd name="T1" fmla="*/ 1932 h 2120"/>
                <a:gd name="T2" fmla="*/ 2118 w 2119"/>
                <a:gd name="T3" fmla="*/ 1932 h 2120"/>
                <a:gd name="T4" fmla="*/ 1932 w 2119"/>
                <a:gd name="T5" fmla="*/ 2119 h 2120"/>
                <a:gd name="T6" fmla="*/ 187 w 2119"/>
                <a:gd name="T7" fmla="*/ 2119 h 2120"/>
                <a:gd name="T8" fmla="*/ 0 w 2119"/>
                <a:gd name="T9" fmla="*/ 1932 h 2120"/>
                <a:gd name="T10" fmla="*/ 0 w 2119"/>
                <a:gd name="T11" fmla="*/ 187 h 2120"/>
                <a:gd name="T12" fmla="*/ 187 w 2119"/>
                <a:gd name="T13" fmla="*/ 0 h 2120"/>
                <a:gd name="T14" fmla="*/ 1932 w 2119"/>
                <a:gd name="T15" fmla="*/ 0 h 2120"/>
                <a:gd name="T16" fmla="*/ 2118 w 2119"/>
                <a:gd name="T17" fmla="*/ 187 h 2120"/>
                <a:gd name="T18" fmla="*/ 2118 w 2119"/>
                <a:gd name="T19" fmla="*/ 1932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9" h="2120">
                  <a:moveTo>
                    <a:pt x="2118" y="1932"/>
                  </a:moveTo>
                  <a:lnTo>
                    <a:pt x="2118" y="1932"/>
                  </a:lnTo>
                  <a:cubicBezTo>
                    <a:pt x="2118" y="2036"/>
                    <a:pt x="2035" y="2119"/>
                    <a:pt x="1932" y="2119"/>
                  </a:cubicBezTo>
                  <a:cubicBezTo>
                    <a:pt x="187" y="2119"/>
                    <a:pt x="187" y="2119"/>
                    <a:pt x="187" y="2119"/>
                  </a:cubicBezTo>
                  <a:cubicBezTo>
                    <a:pt x="83" y="2119"/>
                    <a:pt x="0" y="2036"/>
                    <a:pt x="0" y="193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83"/>
                    <a:pt x="83" y="0"/>
                    <a:pt x="187" y="0"/>
                  </a:cubicBezTo>
                  <a:cubicBezTo>
                    <a:pt x="1932" y="0"/>
                    <a:pt x="1932" y="0"/>
                    <a:pt x="1932" y="0"/>
                  </a:cubicBezTo>
                  <a:cubicBezTo>
                    <a:pt x="2035" y="0"/>
                    <a:pt x="2118" y="83"/>
                    <a:pt x="2118" y="187"/>
                  </a:cubicBezTo>
                  <a:lnTo>
                    <a:pt x="2118" y="19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84" name="Freeform 15"/>
            <p:cNvSpPr>
              <a:spLocks noChangeArrowheads="1"/>
            </p:cNvSpPr>
            <p:nvPr/>
          </p:nvSpPr>
          <p:spPr bwMode="auto">
            <a:xfrm>
              <a:off x="3126048" y="5887773"/>
              <a:ext cx="1414467" cy="347236"/>
            </a:xfrm>
            <a:custGeom>
              <a:avLst/>
              <a:gdLst>
                <a:gd name="T0" fmla="*/ 6572 w 6573"/>
                <a:gd name="T1" fmla="*/ 1614 h 1615"/>
                <a:gd name="T2" fmla="*/ 0 w 6573"/>
                <a:gd name="T3" fmla="*/ 1614 h 1615"/>
                <a:gd name="T4" fmla="*/ 0 w 6573"/>
                <a:gd name="T5" fmla="*/ 0 h 1615"/>
                <a:gd name="T6" fmla="*/ 6572 w 6573"/>
                <a:gd name="T7" fmla="*/ 0 h 1615"/>
                <a:gd name="T8" fmla="*/ 6572 w 6573"/>
                <a:gd name="T9" fmla="*/ 1614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3" h="1615">
                  <a:moveTo>
                    <a:pt x="6572" y="1614"/>
                  </a:moveTo>
                  <a:lnTo>
                    <a:pt x="0" y="1614"/>
                  </a:lnTo>
                  <a:lnTo>
                    <a:pt x="0" y="0"/>
                  </a:lnTo>
                  <a:lnTo>
                    <a:pt x="6572" y="0"/>
                  </a:lnTo>
                  <a:lnTo>
                    <a:pt x="6572" y="16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85" name="Freeform 16"/>
            <p:cNvSpPr>
              <a:spLocks noChangeArrowheads="1"/>
            </p:cNvSpPr>
            <p:nvPr/>
          </p:nvSpPr>
          <p:spPr bwMode="auto">
            <a:xfrm>
              <a:off x="3126048" y="6556628"/>
              <a:ext cx="1414467" cy="348184"/>
            </a:xfrm>
            <a:custGeom>
              <a:avLst/>
              <a:gdLst>
                <a:gd name="T0" fmla="*/ 6572 w 6573"/>
                <a:gd name="T1" fmla="*/ 1619 h 1620"/>
                <a:gd name="T2" fmla="*/ 0 w 6573"/>
                <a:gd name="T3" fmla="*/ 1619 h 1620"/>
                <a:gd name="T4" fmla="*/ 0 w 6573"/>
                <a:gd name="T5" fmla="*/ 0 h 1620"/>
                <a:gd name="T6" fmla="*/ 6572 w 6573"/>
                <a:gd name="T7" fmla="*/ 0 h 1620"/>
                <a:gd name="T8" fmla="*/ 6572 w 6573"/>
                <a:gd name="T9" fmla="*/ 1619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3" h="1620">
                  <a:moveTo>
                    <a:pt x="6572" y="1619"/>
                  </a:moveTo>
                  <a:lnTo>
                    <a:pt x="0" y="1619"/>
                  </a:lnTo>
                  <a:lnTo>
                    <a:pt x="0" y="0"/>
                  </a:lnTo>
                  <a:lnTo>
                    <a:pt x="6572" y="0"/>
                  </a:lnTo>
                  <a:lnTo>
                    <a:pt x="6572" y="16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86" name="Freeform 17"/>
            <p:cNvSpPr>
              <a:spLocks noChangeArrowheads="1"/>
            </p:cNvSpPr>
            <p:nvPr/>
          </p:nvSpPr>
          <p:spPr bwMode="auto">
            <a:xfrm>
              <a:off x="3126048" y="7226433"/>
              <a:ext cx="1414467" cy="349133"/>
            </a:xfrm>
            <a:custGeom>
              <a:avLst/>
              <a:gdLst>
                <a:gd name="T0" fmla="*/ 6572 w 6573"/>
                <a:gd name="T1" fmla="*/ 1621 h 1622"/>
                <a:gd name="T2" fmla="*/ 0 w 6573"/>
                <a:gd name="T3" fmla="*/ 1621 h 1622"/>
                <a:gd name="T4" fmla="*/ 0 w 6573"/>
                <a:gd name="T5" fmla="*/ 0 h 1622"/>
                <a:gd name="T6" fmla="*/ 6572 w 6573"/>
                <a:gd name="T7" fmla="*/ 0 h 1622"/>
                <a:gd name="T8" fmla="*/ 6572 w 6573"/>
                <a:gd name="T9" fmla="*/ 1621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3" h="1622">
                  <a:moveTo>
                    <a:pt x="6572" y="1621"/>
                  </a:moveTo>
                  <a:lnTo>
                    <a:pt x="0" y="1621"/>
                  </a:lnTo>
                  <a:lnTo>
                    <a:pt x="0" y="0"/>
                  </a:lnTo>
                  <a:lnTo>
                    <a:pt x="6572" y="0"/>
                  </a:lnTo>
                  <a:lnTo>
                    <a:pt x="6572" y="16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87" name="Freeform 18"/>
            <p:cNvSpPr>
              <a:spLocks noChangeArrowheads="1"/>
            </p:cNvSpPr>
            <p:nvPr/>
          </p:nvSpPr>
          <p:spPr bwMode="auto">
            <a:xfrm>
              <a:off x="3126048" y="7897186"/>
              <a:ext cx="1414467" cy="347236"/>
            </a:xfrm>
            <a:custGeom>
              <a:avLst/>
              <a:gdLst>
                <a:gd name="T0" fmla="*/ 6572 w 6573"/>
                <a:gd name="T1" fmla="*/ 1614 h 1615"/>
                <a:gd name="T2" fmla="*/ 0 w 6573"/>
                <a:gd name="T3" fmla="*/ 1614 h 1615"/>
                <a:gd name="T4" fmla="*/ 0 w 6573"/>
                <a:gd name="T5" fmla="*/ 0 h 1615"/>
                <a:gd name="T6" fmla="*/ 6572 w 6573"/>
                <a:gd name="T7" fmla="*/ 0 h 1615"/>
                <a:gd name="T8" fmla="*/ 6572 w 6573"/>
                <a:gd name="T9" fmla="*/ 1614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3" h="1615">
                  <a:moveTo>
                    <a:pt x="6572" y="1614"/>
                  </a:moveTo>
                  <a:lnTo>
                    <a:pt x="0" y="1614"/>
                  </a:lnTo>
                  <a:lnTo>
                    <a:pt x="0" y="0"/>
                  </a:lnTo>
                  <a:lnTo>
                    <a:pt x="6572" y="0"/>
                  </a:lnTo>
                  <a:lnTo>
                    <a:pt x="6572" y="16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  <p:sp>
          <p:nvSpPr>
            <p:cNvPr id="88" name="Freeform 19"/>
            <p:cNvSpPr>
              <a:spLocks noChangeArrowheads="1"/>
            </p:cNvSpPr>
            <p:nvPr/>
          </p:nvSpPr>
          <p:spPr bwMode="auto">
            <a:xfrm>
              <a:off x="4766298" y="5862157"/>
              <a:ext cx="484771" cy="388980"/>
            </a:xfrm>
            <a:custGeom>
              <a:avLst/>
              <a:gdLst>
                <a:gd name="T0" fmla="*/ 831 w 2252"/>
                <a:gd name="T1" fmla="*/ 1808 h 1809"/>
                <a:gd name="T2" fmla="*/ 831 w 2252"/>
                <a:gd name="T3" fmla="*/ 1808 h 1809"/>
                <a:gd name="T4" fmla="*/ 630 w 2252"/>
                <a:gd name="T5" fmla="*/ 1725 h 1809"/>
                <a:gd name="T6" fmla="*/ 111 w 2252"/>
                <a:gd name="T7" fmla="*/ 1205 h 1809"/>
                <a:gd name="T8" fmla="*/ 111 w 2252"/>
                <a:gd name="T9" fmla="*/ 804 h 1809"/>
                <a:gd name="T10" fmla="*/ 513 w 2252"/>
                <a:gd name="T11" fmla="*/ 804 h 1809"/>
                <a:gd name="T12" fmla="*/ 817 w 2252"/>
                <a:gd name="T13" fmla="*/ 1115 h 1809"/>
                <a:gd name="T14" fmla="*/ 1725 w 2252"/>
                <a:gd name="T15" fmla="*/ 125 h 1809"/>
                <a:gd name="T16" fmla="*/ 2126 w 2252"/>
                <a:gd name="T17" fmla="*/ 104 h 1809"/>
                <a:gd name="T18" fmla="*/ 2140 w 2252"/>
                <a:gd name="T19" fmla="*/ 506 h 1809"/>
                <a:gd name="T20" fmla="*/ 1039 w 2252"/>
                <a:gd name="T21" fmla="*/ 1718 h 1809"/>
                <a:gd name="T22" fmla="*/ 838 w 2252"/>
                <a:gd name="T23" fmla="*/ 1808 h 1809"/>
                <a:gd name="T24" fmla="*/ 831 w 2252"/>
                <a:gd name="T25" fmla="*/ 1808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2" h="1809">
                  <a:moveTo>
                    <a:pt x="831" y="1808"/>
                  </a:moveTo>
                  <a:lnTo>
                    <a:pt x="831" y="1808"/>
                  </a:lnTo>
                  <a:cubicBezTo>
                    <a:pt x="755" y="1808"/>
                    <a:pt x="679" y="1780"/>
                    <a:pt x="630" y="1725"/>
                  </a:cubicBezTo>
                  <a:cubicBezTo>
                    <a:pt x="111" y="1205"/>
                    <a:pt x="111" y="1205"/>
                    <a:pt x="111" y="1205"/>
                  </a:cubicBezTo>
                  <a:cubicBezTo>
                    <a:pt x="0" y="1095"/>
                    <a:pt x="0" y="914"/>
                    <a:pt x="111" y="804"/>
                  </a:cubicBezTo>
                  <a:cubicBezTo>
                    <a:pt x="222" y="693"/>
                    <a:pt x="402" y="693"/>
                    <a:pt x="513" y="804"/>
                  </a:cubicBezTo>
                  <a:cubicBezTo>
                    <a:pt x="817" y="1115"/>
                    <a:pt x="817" y="1115"/>
                    <a:pt x="817" y="1115"/>
                  </a:cubicBezTo>
                  <a:cubicBezTo>
                    <a:pt x="1725" y="125"/>
                    <a:pt x="1725" y="125"/>
                    <a:pt x="1725" y="125"/>
                  </a:cubicBezTo>
                  <a:cubicBezTo>
                    <a:pt x="1828" y="8"/>
                    <a:pt x="2008" y="0"/>
                    <a:pt x="2126" y="104"/>
                  </a:cubicBezTo>
                  <a:cubicBezTo>
                    <a:pt x="2237" y="215"/>
                    <a:pt x="2251" y="388"/>
                    <a:pt x="2140" y="506"/>
                  </a:cubicBezTo>
                  <a:cubicBezTo>
                    <a:pt x="1039" y="1718"/>
                    <a:pt x="1039" y="1718"/>
                    <a:pt x="1039" y="1718"/>
                  </a:cubicBezTo>
                  <a:cubicBezTo>
                    <a:pt x="984" y="1773"/>
                    <a:pt x="914" y="1808"/>
                    <a:pt x="838" y="1808"/>
                  </a:cubicBezTo>
                  <a:cubicBezTo>
                    <a:pt x="831" y="1808"/>
                    <a:pt x="831" y="1808"/>
                    <a:pt x="831" y="180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1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537592" y="6309320"/>
            <a:ext cx="7274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9529C">
                    <a:lumMod val="50000"/>
                  </a:srgbClr>
                </a:solidFill>
                <a:cs typeface="Verdana"/>
              </a:rPr>
              <a:t>* </a:t>
            </a:r>
            <a:r>
              <a:rPr lang="ru-RU" sz="800" dirty="0">
                <a:solidFill>
                  <a:srgbClr val="09529C">
                    <a:lumMod val="50000"/>
                  </a:srgbClr>
                </a:solidFill>
                <a:cs typeface="Verdana"/>
              </a:rPr>
              <a:t>Постановление Арбитражного суда Московского округа от 22.07.2020 № Ф05-25573/2019 по делу № А40-3431/2017; Постановление Арбитражного суда Уральского округа от 06.11.2020 № Ф09-4477/20 по делу № А60-20352/2019; Постановление Арбитражного суда Северо-Западного округа от 11.06.2019 № Ф07-5200/2019 по делу № А56-27411/2018</a:t>
            </a:r>
          </a:p>
        </p:txBody>
      </p:sp>
    </p:spTree>
    <p:extLst>
      <p:ext uri="{BB962C8B-B14F-4D97-AF65-F5344CB8AC3E}">
        <p14:creationId xmlns:p14="http://schemas.microsoft.com/office/powerpoint/2010/main" val="212434417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0" y="0"/>
            <a:ext cx="9144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pPr marL="355600"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000" dirty="0"/>
              <a:t>Срок на обжалование: как не пропустить и/или восстановить </a:t>
            </a:r>
            <a:r>
              <a:rPr lang="ru-RU" sz="2000" dirty="0" smtClean="0"/>
              <a:t>(4)</a:t>
            </a:r>
            <a:endParaRPr lang="ru-RU" sz="2000" dirty="0"/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304800" y="838200"/>
            <a:ext cx="8610600" cy="5400000"/>
          </a:xfrm>
          <a:prstGeom prst="rect">
            <a:avLst/>
          </a:prstGeom>
        </p:spPr>
        <p:txBody>
          <a:bodyPr/>
          <a:lstStyle/>
          <a:p>
            <a:pPr lvl="0" algn="just">
              <a:buClr>
                <a:srgbClr val="002846"/>
              </a:buClr>
              <a:defRPr/>
            </a:pPr>
            <a:r>
              <a:rPr lang="ru-RU" sz="1400" b="1" dirty="0" smtClean="0">
                <a:ea typeface="Verdana" panose="020B0604030504040204" pitchFamily="34" charset="0"/>
                <a:cs typeface="Verdana"/>
              </a:rPr>
              <a:t>Когда </a:t>
            </a:r>
            <a:r>
              <a:rPr lang="ru-RU" sz="1400" b="1" dirty="0">
                <a:ea typeface="Verdana" panose="020B0604030504040204" pitchFamily="34" charset="0"/>
                <a:cs typeface="Verdana"/>
              </a:rPr>
              <a:t>независимый конкурсный кредитор узнал об обстоятельствах, ставящих под сомнение правомерность взыскания долга с банкрота: </a:t>
            </a:r>
            <a:r>
              <a:rPr lang="ru-RU" sz="1400" dirty="0">
                <a:ea typeface="Verdana" panose="020B0604030504040204" pitchFamily="34" charset="0"/>
                <a:cs typeface="Verdana"/>
              </a:rPr>
              <a:t>срок на обжалование начинает исчисляться не только с момента возникновения права на обжалование, но и не ранее того момента, когда у кредитора появились сведения об ошибочности взыскания, произведенного в пользу иного </a:t>
            </a:r>
            <a:r>
              <a:rPr lang="ru-RU" sz="1400" dirty="0" smtClean="0">
                <a:ea typeface="Verdana" panose="020B0604030504040204" pitchFamily="34" charset="0"/>
                <a:cs typeface="Verdana"/>
              </a:rPr>
              <a:t>кредитора.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gna Offc Pro Ligh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Номер слайда 3"/>
          <p:cNvSpPr txBox="1">
            <a:spLocks/>
          </p:cNvSpPr>
          <p:nvPr/>
        </p:nvSpPr>
        <p:spPr>
          <a:xfrm>
            <a:off x="251520" y="6367728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5D674A-043F-45DA-B63E-6539544E189A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846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846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0829" y="2182786"/>
            <a:ext cx="514903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Определение Судебной коллегии по экономическим спорам Верховного Суда Российской Федерации от 19.05.2020 </a:t>
            </a:r>
            <a:r>
              <a:rPr lang="ru-RU" sz="1400" b="1" dirty="0" smtClean="0"/>
              <a:t>№ </a:t>
            </a:r>
            <a:r>
              <a:rPr lang="ru-RU" sz="1400" b="1" dirty="0"/>
              <a:t>305-ЭС18-5193(3) по делу </a:t>
            </a:r>
            <a:r>
              <a:rPr lang="ru-RU" sz="1400" b="1" dirty="0" smtClean="0"/>
              <a:t>№ А41-35652/2017:</a:t>
            </a:r>
          </a:p>
          <a:p>
            <a:pPr lvl="1" algn="just"/>
            <a:endParaRPr lang="ru-RU" sz="1400" b="1" i="1" dirty="0" smtClean="0"/>
          </a:p>
          <a:p>
            <a:pPr marL="0" lvl="1" algn="just"/>
            <a:r>
              <a:rPr lang="ru-RU" sz="1200" i="1" dirty="0" smtClean="0"/>
              <a:t>«</a:t>
            </a:r>
            <a:r>
              <a:rPr lang="ru-RU" sz="1200" i="1" dirty="0"/>
              <a:t>При решении вопроса о том, не пропущен ли кредитором процессуальный срок на подачу заявления об экстраординарном обжаловании ошибочного взыскания, необходимо принимать во внимание не только момент возникновения у него процессуальных прав на обращение с таким заявлением, но и момент, когда он узнал об обстоятельствах, ставящих под сомнение правомерность взыскания долга с банкрота, то есть указывающих на наличие судебной ошибки. Соответственно, подобный срок начинает исчисляться только тогда, когда имеют место оба названных условия </a:t>
            </a:r>
            <a:r>
              <a:rPr lang="ru-RU" sz="1200" i="1" dirty="0" smtClean="0"/>
              <a:t>одновременно: </a:t>
            </a:r>
            <a:r>
              <a:rPr lang="ru-RU" sz="1200" b="1" i="1" dirty="0" smtClean="0"/>
              <a:t>1) </a:t>
            </a:r>
            <a:r>
              <a:rPr lang="ru-RU" sz="1200" b="1" i="1" dirty="0"/>
              <a:t>появление процессуального права </a:t>
            </a:r>
            <a:r>
              <a:rPr lang="ru-RU" sz="1200" b="1" i="1" dirty="0" smtClean="0"/>
              <a:t>на </a:t>
            </a:r>
            <a:r>
              <a:rPr lang="ru-RU" sz="1200" b="1" i="1" dirty="0"/>
              <a:t>подачу заявления по пункту 24 постановления N 35 и 2) наличие у кредитора сведений о судебной </a:t>
            </a:r>
            <a:r>
              <a:rPr lang="ru-RU" sz="1200" b="1" i="1" dirty="0" smtClean="0"/>
              <a:t>ошибке».</a:t>
            </a:r>
            <a:endParaRPr lang="ru-RU" sz="1200" b="1" i="1" dirty="0"/>
          </a:p>
        </p:txBody>
      </p:sp>
      <p:sp>
        <p:nvSpPr>
          <p:cNvPr id="259" name="object 6"/>
          <p:cNvSpPr/>
          <p:nvPr/>
        </p:nvSpPr>
        <p:spPr>
          <a:xfrm>
            <a:off x="304800" y="2182786"/>
            <a:ext cx="2668694" cy="3745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05646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Порядок обжалования судебного акта – какой подход применить?</a:t>
            </a:r>
          </a:p>
        </p:txBody>
      </p:sp>
    </p:spTree>
    <p:extLst>
      <p:ext uri="{BB962C8B-B14F-4D97-AF65-F5344CB8AC3E}">
        <p14:creationId xmlns:p14="http://schemas.microsoft.com/office/powerpoint/2010/main" val="3164621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r="14370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Порядок обжалования судебного акта – какой подход применить</a:t>
            </a:r>
            <a:r>
              <a:rPr lang="ru-RU" sz="2000" dirty="0" smtClean="0"/>
              <a:t>? (1)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51720" y="809559"/>
            <a:ext cx="5040560" cy="5400000"/>
          </a:xfrm>
        </p:spPr>
        <p:txBody>
          <a:bodyPr/>
          <a:lstStyle/>
          <a:p>
            <a:pPr marL="179388" lvl="1" indent="0" algn="just">
              <a:buNone/>
            </a:pPr>
            <a:r>
              <a:rPr lang="ru-RU" sz="2000" b="1" dirty="0" smtClean="0"/>
              <a:t>ВС РФ предложил 2 подхода</a:t>
            </a:r>
            <a:r>
              <a:rPr lang="en-US" sz="2000" b="1" dirty="0" smtClean="0"/>
              <a:t>*</a:t>
            </a:r>
            <a:r>
              <a:rPr lang="ru-RU" sz="2000" b="1" dirty="0" smtClean="0"/>
              <a:t>:</a:t>
            </a:r>
          </a:p>
          <a:p>
            <a:pPr marL="179388" lvl="1" indent="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179388" lvl="1" indent="-179388" algn="just">
              <a:buFont typeface="Wingdings" panose="05000000000000000000" pitchFamily="2" charset="2"/>
              <a:buChar char="§"/>
            </a:pPr>
            <a:r>
              <a:rPr lang="ru-RU" dirty="0" smtClean="0"/>
              <a:t>Вступление </a:t>
            </a:r>
            <a:r>
              <a:rPr lang="ru-RU" dirty="0"/>
              <a:t>в дело лиц, обращающихся с жалобой в порядке п. 24 Постановления Пленума ВАС РФ от 22.06.2012 № 35 и </a:t>
            </a:r>
            <a:r>
              <a:rPr lang="ru-RU" b="1" dirty="0"/>
              <a:t>желающих представить новые доказательства</a:t>
            </a:r>
            <a:r>
              <a:rPr lang="ru-RU" dirty="0"/>
              <a:t>, должно осуществляться </a:t>
            </a:r>
            <a:r>
              <a:rPr lang="ru-RU" dirty="0" smtClean="0"/>
              <a:t>применительно </a:t>
            </a:r>
            <a:r>
              <a:rPr lang="ru-RU" dirty="0"/>
              <a:t>к правилам о пересмотре судебного акта по вновь открывшимся обстоятельствам в суде апелляционной </a:t>
            </a:r>
            <a:r>
              <a:rPr lang="ru-RU" dirty="0" smtClean="0"/>
              <a:t>инстанции;</a:t>
            </a:r>
          </a:p>
          <a:p>
            <a:pPr marL="179388" lvl="1" indent="0" algn="just">
              <a:buNone/>
            </a:pPr>
            <a:endParaRPr lang="ru-RU" dirty="0" smtClean="0"/>
          </a:p>
          <a:p>
            <a:pPr marL="179388" lvl="1" indent="-179388" algn="just">
              <a:buFont typeface="Wingdings" panose="05000000000000000000" pitchFamily="2" charset="2"/>
              <a:buChar char="§"/>
            </a:pPr>
            <a:r>
              <a:rPr lang="ru-RU" dirty="0" smtClean="0"/>
              <a:t>Последовательное </a:t>
            </a:r>
            <a:r>
              <a:rPr lang="ru-RU" dirty="0"/>
              <a:t>обжалование судебных актов в суды апелляционной, кассационной или надзорной </a:t>
            </a:r>
            <a:r>
              <a:rPr lang="ru-RU" dirty="0" smtClean="0"/>
              <a:t>инстанций.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372000"/>
            <a:ext cx="7274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9529C">
                    <a:lumMod val="50000"/>
                  </a:srgbClr>
                </a:solidFill>
                <a:cs typeface="Verdana"/>
              </a:rPr>
              <a:t>* </a:t>
            </a:r>
            <a:r>
              <a:rPr lang="ru-RU" sz="1000" dirty="0" smtClean="0">
                <a:solidFill>
                  <a:srgbClr val="09529C">
                    <a:lumMod val="50000"/>
                  </a:srgbClr>
                </a:solidFill>
                <a:cs typeface="Verdana"/>
              </a:rPr>
              <a:t>Определения ВС РФ </a:t>
            </a:r>
            <a:r>
              <a:rPr lang="ru-RU" sz="1000" dirty="0" smtClean="0"/>
              <a:t>от </a:t>
            </a:r>
            <a:r>
              <a:rPr lang="ru-RU" sz="1000" dirty="0"/>
              <a:t>24.12.2015 № 304-ЭС15-12643 по делу № А45-6961/2014 и от 19.05.2020 № 305-ЭС18-5193(3) по делу № А41-35652/2017 </a:t>
            </a:r>
            <a:endParaRPr lang="ru-RU" sz="1000" dirty="0">
              <a:solidFill>
                <a:srgbClr val="09529C">
                  <a:lumMod val="50000"/>
                </a:srgbClr>
              </a:solidFill>
              <a:cs typeface="Verdana"/>
            </a:endParaRPr>
          </a:p>
          <a:p>
            <a:endParaRPr lang="ru-RU" sz="1000" dirty="0">
              <a:solidFill>
                <a:srgbClr val="09529C">
                  <a:lumMod val="50000"/>
                </a:srgbClr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4204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Порядок обжалования судебного акта – какой подход применить? </a:t>
            </a:r>
            <a:r>
              <a:rPr lang="ru-RU" sz="2000" dirty="0" smtClean="0"/>
              <a:t>(2)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b="1" dirty="0" smtClean="0"/>
              <a:t>Есть новые доказательства: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lvl="1" algn="just"/>
            <a:r>
              <a:rPr lang="ru-RU" sz="1100" dirty="0"/>
              <a:t>Порядок вступления в дело лиц, обращающихся с жалобой в соответствии со статьей 42 АПК РФ и желающих представить новые доказательства по спору, ранее был разъяснен в п. 22 постановления Пленума ВАС РФ от 28.05.2009 № 36 «О применении Арбитражного процессуального кодекса Российской Федерации при рассмотрении дел в арбитражном суде апелляционной инстанции», в соответствии с которым жалобу таких лиц следует рассматривать применительно к </a:t>
            </a:r>
            <a:r>
              <a:rPr lang="ru-RU" sz="1100" b="1" dirty="0"/>
              <a:t>правилам рассмотрения заявления о пересмотре судебного акта по вновь открывшимся обстоятельствам</a:t>
            </a:r>
            <a:r>
              <a:rPr lang="ru-RU" sz="1100" b="1" dirty="0" smtClean="0"/>
              <a:t>.</a:t>
            </a:r>
          </a:p>
          <a:p>
            <a:pPr marL="357188" lvl="1" indent="0" algn="just">
              <a:buNone/>
            </a:pPr>
            <a:endParaRPr lang="ru-RU" sz="1100" dirty="0" smtClean="0"/>
          </a:p>
          <a:p>
            <a:pPr lvl="1" algn="just"/>
            <a:r>
              <a:rPr lang="ru-RU" sz="1100" dirty="0" smtClean="0"/>
              <a:t>В </a:t>
            </a:r>
            <a:r>
              <a:rPr lang="ru-RU" sz="1100" dirty="0"/>
              <a:t>настоящее время в связи с утратой силы настоящего Постановления Пленума № 36 идентичное положение </a:t>
            </a:r>
            <a:r>
              <a:rPr lang="ru-RU" sz="1100" b="1" dirty="0"/>
              <a:t>закреплено в п. 25 Постановления Пленума Верховного Суда РФ от 30.06.2020 № 12 «О применении Арбитражного процессуального кодекса Российской Федерации при рассмотрении дел в арбитражном суде апелляционной инстанции</a:t>
            </a:r>
            <a:r>
              <a:rPr lang="ru-RU" sz="1100" b="1" dirty="0" smtClean="0"/>
              <a:t>».</a:t>
            </a:r>
          </a:p>
          <a:p>
            <a:pPr marL="357188" lvl="1" indent="0" algn="just">
              <a:buNone/>
            </a:pPr>
            <a:endParaRPr lang="ru-RU" sz="1100" dirty="0" smtClean="0"/>
          </a:p>
          <a:p>
            <a:pPr lvl="1" algn="just"/>
            <a:r>
              <a:rPr lang="ru-RU" sz="1100" dirty="0" smtClean="0"/>
              <a:t>Таким </a:t>
            </a:r>
            <a:r>
              <a:rPr lang="ru-RU" sz="1100" dirty="0"/>
              <a:t>образом, вступление в дело лиц, обращающихся с жалобой в порядке п. 24 Постановления Пленума ВАС РФ от 22.06.2012 № 35 </a:t>
            </a:r>
            <a:r>
              <a:rPr lang="ru-RU" sz="1100" b="1" i="1" dirty="0"/>
              <a:t>и желающих представить новые доказательства</a:t>
            </a:r>
            <a:r>
              <a:rPr lang="ru-RU" sz="1100" dirty="0"/>
              <a:t>, должно осуществляться аналогичным образом, то есть применительно к правилам о пересмотре судебного акта по вновь открывшимся обстоятельствам в суде апелляционной инстанции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18</a:t>
            </a:fld>
            <a:endParaRPr lang="ru-RU" dirty="0"/>
          </a:p>
        </p:txBody>
      </p:sp>
      <p:grpSp>
        <p:nvGrpSpPr>
          <p:cNvPr id="5" name="Group 41"/>
          <p:cNvGrpSpPr/>
          <p:nvPr/>
        </p:nvGrpSpPr>
        <p:grpSpPr>
          <a:xfrm>
            <a:off x="371184" y="4365922"/>
            <a:ext cx="8449288" cy="876623"/>
            <a:chOff x="528240" y="1974577"/>
            <a:chExt cx="8449288" cy="876623"/>
          </a:xfrm>
        </p:grpSpPr>
        <p:sp>
          <p:nvSpPr>
            <p:cNvPr id="6" name="Rectangle 42"/>
            <p:cNvSpPr/>
            <p:nvPr/>
          </p:nvSpPr>
          <p:spPr>
            <a:xfrm>
              <a:off x="912632" y="2161126"/>
              <a:ext cx="8064896" cy="461665"/>
            </a:xfrm>
            <a:prstGeom prst="rect">
              <a:avLst/>
            </a:prstGeom>
            <a:noFill/>
            <a:ln w="12700">
              <a:solidFill>
                <a:srgbClr val="8CBE3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spAutoFit/>
            </a:bodyPr>
            <a:lstStyle/>
            <a:p>
              <a:pPr algn="just"/>
              <a:r>
                <a:rPr lang="ru-RU" sz="1200" dirty="0">
                  <a:solidFill>
                    <a:srgbClr val="8CBE39"/>
                  </a:solidFill>
                  <a:ea typeface="Verdana" panose="020B0604030504040204" pitchFamily="34" charset="0"/>
                  <a:cs typeface="Verdana"/>
                </a:rPr>
                <a:t>Такой порядок применяется независимо от того, был ли спор разрешен далее судами кассационной или надзорной инстанции.</a:t>
              </a:r>
              <a:endParaRPr lang="en-US" sz="1200" dirty="0">
                <a:solidFill>
                  <a:srgbClr val="8CBE39"/>
                </a:solidFill>
                <a:cs typeface="Verdana"/>
              </a:endParaRPr>
            </a:p>
          </p:txBody>
        </p:sp>
        <p:sp>
          <p:nvSpPr>
            <p:cNvPr id="7" name="Rectangle 43"/>
            <p:cNvSpPr/>
            <p:nvPr/>
          </p:nvSpPr>
          <p:spPr>
            <a:xfrm>
              <a:off x="762000" y="2081759"/>
              <a:ext cx="304800" cy="769441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algn="ctr"/>
              <a:endParaRPr lang="en-US" sz="4400">
                <a:solidFill>
                  <a:srgbClr val="F3F4F5"/>
                </a:solidFill>
                <a:latin typeface="Signa Offc Pro Bold"/>
                <a:cs typeface="Signa Offc Pro Bol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8240" y="1974577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8CBE39"/>
                  </a:solidFill>
                  <a:cs typeface="Verdana"/>
                </a:rPr>
                <a:t>!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71184" y="5239089"/>
            <a:ext cx="8521296" cy="95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b="1" dirty="0"/>
              <a:t>Нет новых </a:t>
            </a:r>
            <a:r>
              <a:rPr lang="ru-RU" sz="1600" b="1" dirty="0" smtClean="0"/>
              <a:t>доказательств:</a:t>
            </a:r>
          </a:p>
          <a:p>
            <a:pPr algn="just"/>
            <a:endParaRPr lang="ru-RU" sz="1600" b="1" dirty="0" smtClean="0"/>
          </a:p>
          <a:p>
            <a:pPr marL="630238" lvl="1" indent="-273050" algn="just">
              <a:spcBef>
                <a:spcPct val="20000"/>
              </a:spcBef>
              <a:buClr>
                <a:srgbClr val="0050A0"/>
              </a:buClr>
              <a:buSzPct val="70000"/>
              <a:buFont typeface="Wingdings 3" pitchFamily="18" charset="2"/>
              <a:buChar char=""/>
            </a:pPr>
            <a:r>
              <a:rPr lang="ru-RU" sz="1100" dirty="0" smtClean="0">
                <a:solidFill>
                  <a:srgbClr val="0028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Необходимо </a:t>
            </a:r>
            <a:r>
              <a:rPr lang="ru-RU" sz="1100" dirty="0">
                <a:solidFill>
                  <a:srgbClr val="0028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использовать </a:t>
            </a:r>
            <a:r>
              <a:rPr lang="ru-RU" sz="1100" b="1" dirty="0">
                <a:solidFill>
                  <a:srgbClr val="0028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последовательное обжалование </a:t>
            </a:r>
            <a:r>
              <a:rPr lang="ru-RU" sz="1100" dirty="0">
                <a:solidFill>
                  <a:srgbClr val="0028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судебных актов в суды апелляционной, кассационной или надзорной </a:t>
            </a:r>
            <a:r>
              <a:rPr lang="ru-RU" sz="1100" dirty="0" smtClean="0">
                <a:solidFill>
                  <a:srgbClr val="0028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инстанций.</a:t>
            </a:r>
            <a:endParaRPr lang="ru-RU" sz="1100" dirty="0">
              <a:solidFill>
                <a:srgbClr val="0028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6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1" r="2581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Судебные акты, не подлежащие обжалованию в суд апелляционной инстанции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707704" y="802693"/>
            <a:ext cx="5328592" cy="5413732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300" dirty="0" smtClean="0"/>
              <a:t>судебные </a:t>
            </a:r>
            <a:r>
              <a:rPr lang="ru-RU" sz="1300" dirty="0"/>
              <a:t>приказы (ч. 11 ст. 229.5 АПК РФ</a:t>
            </a:r>
            <a:r>
              <a:rPr lang="ru-RU" sz="1300" dirty="0" smtClean="0"/>
              <a:t>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300" dirty="0" smtClean="0"/>
              <a:t>определения </a:t>
            </a:r>
            <a:r>
              <a:rPr lang="ru-RU" sz="1300" dirty="0"/>
              <a:t>об отмене решения третейского суда или отказе в удовлетворении требования об отмене такого решения, определения о выдаче исполнительного листа на принудительное исполнение решения третейского суда или об отказе в выдаче исполнительного листа (ч. 5 ст. 234 и ч. 5 ст. 240 АПК РФ</a:t>
            </a:r>
            <a:r>
              <a:rPr lang="ru-RU" sz="1300" dirty="0" smtClean="0"/>
              <a:t>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300" dirty="0" smtClean="0"/>
              <a:t>определения </a:t>
            </a:r>
            <a:r>
              <a:rPr lang="ru-RU" sz="1300" dirty="0"/>
              <a:t>о </a:t>
            </a:r>
            <a:r>
              <a:rPr lang="ru-RU" sz="1300" dirty="0" smtClean="0"/>
              <a:t>признании </a:t>
            </a:r>
            <a:r>
              <a:rPr lang="ru-RU" sz="1300" dirty="0"/>
              <a:t>и приведении в исполнение решения иностранного суда или иностранного арбитражного решения, а также об отказе в признании и приведении в исполнение соответствующего решения (ч. 3 ст. 245 АПК РФ</a:t>
            </a:r>
            <a:r>
              <a:rPr lang="ru-RU" sz="1300" dirty="0" smtClean="0"/>
              <a:t>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300" dirty="0" smtClean="0"/>
              <a:t>определения </a:t>
            </a:r>
            <a:r>
              <a:rPr lang="ru-RU" sz="1300" dirty="0"/>
              <a:t>о признании решения иностранного суда или иностранного арбитражного решения, не требующих принудительного исполнения, а также об отказе в признании соответствующего решения (ч. 14 ст. 245.1 АПК </a:t>
            </a:r>
            <a:r>
              <a:rPr lang="ru-RU" sz="1300" dirty="0" smtClean="0"/>
              <a:t>РФ);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300" dirty="0" smtClean="0"/>
              <a:t>решения </a:t>
            </a:r>
            <a:r>
              <a:rPr lang="ru-RU" sz="1300" dirty="0"/>
              <a:t>и определения Суда по интеллектуальным правам, принятые им в качестве суда первой инстанции (ч. 3.1 ст. 188 и ч. 2 ст. 273 АПК РФ</a:t>
            </a:r>
            <a:r>
              <a:rPr lang="ru-RU" sz="1300" dirty="0" smtClean="0"/>
              <a:t>);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300" dirty="0" smtClean="0"/>
              <a:t>определение </a:t>
            </a:r>
            <a:r>
              <a:rPr lang="ru-RU" sz="1300" dirty="0"/>
              <a:t>об утверждении мирового соглашения (ч. 11 ст. 141 АПК РФ</a:t>
            </a:r>
            <a:r>
              <a:rPr lang="ru-RU" sz="1300" dirty="0" smtClean="0"/>
              <a:t>).</a:t>
            </a:r>
            <a:endParaRPr lang="ru-RU" sz="1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838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Программа мероприятия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sz="1800" dirty="0"/>
              <a:t>Эффективное противодействие включению недобросовестных кредиторов в реестр </a:t>
            </a:r>
            <a:r>
              <a:rPr lang="ru-RU" sz="1800" dirty="0" smtClean="0"/>
              <a:t>требований;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/>
            <a:r>
              <a:rPr lang="ru-RU" sz="1800" dirty="0"/>
              <a:t>Обжалование судебных актов как инструмент борьбы со злоупотреблениями в </a:t>
            </a:r>
            <a:r>
              <a:rPr lang="ru-RU" sz="1800" dirty="0" smtClean="0"/>
              <a:t>банкротстве;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/>
            <a:r>
              <a:rPr lang="ru-RU" sz="1800" dirty="0"/>
              <a:t>Право на обжалование и основания его </a:t>
            </a:r>
            <a:r>
              <a:rPr lang="ru-RU" sz="1800" dirty="0" smtClean="0"/>
              <a:t>возникновения;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/>
            <a:r>
              <a:rPr lang="ru-RU" sz="1800" dirty="0"/>
              <a:t>Срок на обжалование: как не пропустить и/или </a:t>
            </a:r>
            <a:r>
              <a:rPr lang="ru-RU" sz="1800" dirty="0" smtClean="0"/>
              <a:t>восстановить;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/>
            <a:r>
              <a:rPr lang="ru-RU" sz="1800" dirty="0"/>
              <a:t>Порядок обжалования судебного акта – какой подход применить</a:t>
            </a:r>
            <a:r>
              <a:rPr lang="ru-RU" sz="1800" dirty="0" smtClean="0"/>
              <a:t>?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r="1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4118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Что делать в случае, если обжалуемый судебный акт кредитора не подлежит обжалованию в суд апелляционной инстанции?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3" name="Прямоугольник 14"/>
          <p:cNvSpPr/>
          <p:nvPr/>
        </p:nvSpPr>
        <p:spPr>
          <a:xfrm>
            <a:off x="251520" y="1130661"/>
            <a:ext cx="3456384" cy="698964"/>
          </a:xfrm>
          <a:prstGeom prst="rect">
            <a:avLst/>
          </a:prstGeom>
          <a:solidFill>
            <a:srgbClr val="09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Судебный акт не подлежит апелляционному обжалованию</a:t>
            </a:r>
            <a:endParaRPr lang="ru-RU" sz="1400" dirty="0"/>
          </a:p>
        </p:txBody>
      </p:sp>
      <p:sp>
        <p:nvSpPr>
          <p:cNvPr id="26" name="Прямоугольник 14"/>
          <p:cNvSpPr/>
          <p:nvPr/>
        </p:nvSpPr>
        <p:spPr>
          <a:xfrm>
            <a:off x="251520" y="3172382"/>
            <a:ext cx="3456384" cy="698964"/>
          </a:xfrm>
          <a:prstGeom prst="rect">
            <a:avLst/>
          </a:prstGeom>
          <a:solidFill>
            <a:srgbClr val="09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Восстановление нарушенного права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779912" y="1070182"/>
            <a:ext cx="47680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Особенности обжалования в кассационную инстанцию:</a:t>
            </a:r>
          </a:p>
          <a:p>
            <a:pPr lvl="1" algn="just"/>
            <a:endParaRPr lang="ru-RU" sz="1400" b="1" dirty="0"/>
          </a:p>
          <a:p>
            <a:pPr lvl="1" algn="just"/>
            <a:r>
              <a:rPr lang="ru-RU" sz="1400" dirty="0" smtClean="0"/>
              <a:t>если </a:t>
            </a:r>
            <a:r>
              <a:rPr lang="ru-RU" sz="1400" dirty="0"/>
              <a:t>кредитором будут представлены убедительные доводы, которые не были и/или не могли быть известны и исследованы судом первой инстанции ранее, то суд кассационной инстанции будет вправе отменить судебный акт первой инстанции и </a:t>
            </a:r>
            <a:r>
              <a:rPr lang="ru-RU" sz="1400" b="1" dirty="0"/>
              <a:t>направить вопрос на новое рассмотрение </a:t>
            </a:r>
            <a:r>
              <a:rPr lang="ru-RU" sz="1400" dirty="0"/>
              <a:t>для проверки доводов заявителя кассационной жалобы по существу.</a:t>
            </a:r>
          </a:p>
        </p:txBody>
      </p:sp>
      <p:sp>
        <p:nvSpPr>
          <p:cNvPr id="29" name="Rectangle 22"/>
          <p:cNvSpPr/>
          <p:nvPr/>
        </p:nvSpPr>
        <p:spPr>
          <a:xfrm>
            <a:off x="987100" y="4068547"/>
            <a:ext cx="7467600" cy="609600"/>
          </a:xfrm>
          <a:prstGeom prst="rect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200" b="1" dirty="0" smtClean="0">
                <a:solidFill>
                  <a:srgbClr val="8E253F"/>
                </a:solidFill>
                <a:latin typeface="Verdana"/>
                <a:ea typeface="Verdana" panose="020B0604030504040204" pitchFamily="34" charset="0"/>
                <a:cs typeface="Verdana"/>
              </a:rPr>
              <a:t>Проблема</a:t>
            </a:r>
            <a:r>
              <a:rPr lang="ru-RU" sz="1200" dirty="0" smtClean="0">
                <a:solidFill>
                  <a:srgbClr val="8E253F"/>
                </a:solidFill>
                <a:latin typeface="Verdana"/>
                <a:ea typeface="Verdana" panose="020B0604030504040204" pitchFamily="34" charset="0"/>
                <a:cs typeface="Verdana"/>
              </a:rPr>
              <a:t>: Что делать, если возможность кассационного обжалования утрачена?</a:t>
            </a:r>
            <a:endParaRPr lang="en-US" sz="1200" dirty="0">
              <a:solidFill>
                <a:srgbClr val="8E253F"/>
              </a:solidFill>
              <a:latin typeface="Verdana"/>
              <a:cs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560" y="399823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E253F"/>
                </a:solidFill>
                <a:latin typeface="Verdana"/>
                <a:cs typeface="Verdana"/>
              </a:rPr>
              <a:t>!</a:t>
            </a:r>
            <a:endParaRPr lang="en-US" sz="3600" b="1" dirty="0">
              <a:solidFill>
                <a:srgbClr val="8E253F"/>
              </a:solidFill>
              <a:latin typeface="Verdana"/>
              <a:cs typeface="Verdana"/>
            </a:endParaRPr>
          </a:p>
        </p:txBody>
      </p:sp>
      <p:sp>
        <p:nvSpPr>
          <p:cNvPr id="31" name="Rectangle 22"/>
          <p:cNvSpPr/>
          <p:nvPr/>
        </p:nvSpPr>
        <p:spPr>
          <a:xfrm>
            <a:off x="987100" y="5000221"/>
            <a:ext cx="7560840" cy="949059"/>
          </a:xfrm>
          <a:prstGeom prst="rect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200" b="1" dirty="0" smtClean="0">
                <a:solidFill>
                  <a:srgbClr val="8CBE39"/>
                </a:solidFill>
                <a:latin typeface="Verdana"/>
                <a:ea typeface="Verdana" panose="020B0604030504040204" pitchFamily="34" charset="0"/>
                <a:cs typeface="Verdana"/>
              </a:rPr>
              <a:t>Решение</a:t>
            </a:r>
            <a:r>
              <a:rPr lang="ru-RU" sz="1200" dirty="0">
                <a:solidFill>
                  <a:srgbClr val="8CBE39"/>
                </a:solidFill>
                <a:ea typeface="Verdana" panose="020B0604030504040204" pitchFamily="34" charset="0"/>
                <a:cs typeface="Verdana"/>
              </a:rPr>
              <a:t>: </a:t>
            </a:r>
            <a:r>
              <a:rPr lang="ru-RU" sz="1200" dirty="0" smtClean="0">
                <a:solidFill>
                  <a:srgbClr val="8CBE39"/>
                </a:solidFill>
                <a:ea typeface="Verdana" panose="020B0604030504040204" pitchFamily="34" charset="0"/>
                <a:cs typeface="Verdana"/>
              </a:rPr>
              <a:t>применение </a:t>
            </a:r>
            <a:r>
              <a:rPr lang="ru-RU" sz="1200" dirty="0">
                <a:solidFill>
                  <a:srgbClr val="8CBE39"/>
                </a:solidFill>
                <a:ea typeface="Verdana" panose="020B0604030504040204" pitchFamily="34" charset="0"/>
                <a:cs typeface="Verdana"/>
              </a:rPr>
              <a:t>судами как аналогии закона, так и аналогии права (ч. 5 ст. 3 АПК РФ) в таком случае кредиторы вправе обратиться в суд первой инстанции с заявлением о пересмотре судебного акта по вновь открывшимся обстоятельствам с целью заявления новых доводов и доказательств</a:t>
            </a:r>
            <a:r>
              <a:rPr lang="ru-RU" sz="1200" dirty="0" smtClean="0">
                <a:solidFill>
                  <a:srgbClr val="8CBE39"/>
                </a:solidFill>
                <a:ea typeface="Verdana" panose="020B0604030504040204" pitchFamily="34" charset="0"/>
                <a:cs typeface="Verdana"/>
              </a:rPr>
              <a:t>.</a:t>
            </a:r>
          </a:p>
          <a:p>
            <a:pPr algn="just"/>
            <a:endParaRPr lang="ru-RU" sz="1200" b="1" dirty="0" smtClean="0">
              <a:solidFill>
                <a:srgbClr val="8CBE39"/>
              </a:solidFill>
              <a:ea typeface="Verdana" panose="020B0604030504040204" pitchFamily="34" charset="0"/>
              <a:cs typeface="Verdana"/>
            </a:endParaRPr>
          </a:p>
          <a:p>
            <a:pPr algn="just"/>
            <a:r>
              <a:rPr lang="ru-RU" sz="1200" b="1" dirty="0">
                <a:solidFill>
                  <a:srgbClr val="8CBE39"/>
                </a:solidFill>
                <a:cs typeface="Verdana"/>
              </a:rPr>
              <a:t>В ином случае, кредиторы были бы лишены права на судебную защиту и возможности эффективно противодействовать включению в реестр недобросовестных кредиторов.</a:t>
            </a:r>
            <a:endParaRPr lang="en-US" sz="1200" b="1" dirty="0">
              <a:solidFill>
                <a:srgbClr val="8CBE39"/>
              </a:solidFill>
              <a:latin typeface="Verdana"/>
              <a:cs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3700" y="441792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8CBE39"/>
                </a:solidFill>
                <a:latin typeface="Verdana"/>
                <a:cs typeface="Verdana"/>
                <a:sym typeface="Webdings" panose="05030102010509060703" pitchFamily="18" charset="2"/>
              </a:rPr>
              <a:t></a:t>
            </a:r>
            <a:endParaRPr lang="en-US" sz="4400" b="1" dirty="0">
              <a:solidFill>
                <a:srgbClr val="8CBE39"/>
              </a:solidFill>
              <a:latin typeface="Verdana"/>
              <a:cs typeface="Verdana"/>
            </a:endParaRPr>
          </a:p>
        </p:txBody>
      </p:sp>
      <p:sp>
        <p:nvSpPr>
          <p:cNvPr id="33" name="Прямоугольник 14"/>
          <p:cNvSpPr/>
          <p:nvPr/>
        </p:nvSpPr>
        <p:spPr>
          <a:xfrm>
            <a:off x="251520" y="2151521"/>
            <a:ext cx="3456384" cy="698964"/>
          </a:xfrm>
          <a:prstGeom prst="rect">
            <a:avLst/>
          </a:prstGeom>
          <a:solidFill>
            <a:srgbClr val="09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Обращение с кассационной жалобой для </a:t>
            </a:r>
            <a:r>
              <a:rPr lang="ru-RU" sz="1400" dirty="0" smtClean="0"/>
              <a:t>направления </a:t>
            </a:r>
            <a:r>
              <a:rPr lang="ru-RU" sz="1400" dirty="0"/>
              <a:t>на новое рассмотрение</a:t>
            </a:r>
          </a:p>
        </p:txBody>
      </p:sp>
      <p:cxnSp>
        <p:nvCxnSpPr>
          <p:cNvPr id="38" name="Прямая со стрелкой 31"/>
          <p:cNvCxnSpPr>
            <a:stCxn id="33" idx="2"/>
          </p:cNvCxnSpPr>
          <p:nvPr/>
        </p:nvCxnSpPr>
        <p:spPr>
          <a:xfrm>
            <a:off x="1979712" y="2850485"/>
            <a:ext cx="0" cy="306000"/>
          </a:xfrm>
          <a:prstGeom prst="straightConnector1">
            <a:avLst/>
          </a:prstGeom>
          <a:ln w="34925">
            <a:solidFill>
              <a:srgbClr val="09529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31"/>
          <p:cNvCxnSpPr/>
          <p:nvPr/>
        </p:nvCxnSpPr>
        <p:spPr>
          <a:xfrm>
            <a:off x="1979712" y="1829625"/>
            <a:ext cx="0" cy="306000"/>
          </a:xfrm>
          <a:prstGeom prst="straightConnector1">
            <a:avLst/>
          </a:prstGeom>
          <a:ln w="34925">
            <a:solidFill>
              <a:srgbClr val="09529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261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Последствия неправильного выбора способа обжалования судебного 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0000"/>
            <a:ext cx="8640960" cy="49052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/>
              <a:t>Выбор правильного способа обжалования судебного акта конкурирующего кредитора </a:t>
            </a:r>
            <a:r>
              <a:rPr lang="ru-RU" sz="1600" b="1" dirty="0"/>
              <a:t>может иметь существенное значение при восстановлении пропущенного срока </a:t>
            </a:r>
            <a:r>
              <a:rPr lang="ru-RU" sz="1600" dirty="0"/>
              <a:t>на обжалование судебного акта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endParaRPr lang="ru-RU" sz="1600" dirty="0"/>
          </a:p>
          <a:p>
            <a:pPr algn="just"/>
            <a:r>
              <a:rPr lang="ru-RU" sz="1600" dirty="0" smtClean="0"/>
              <a:t>Если кредитор </a:t>
            </a:r>
            <a:r>
              <a:rPr lang="ru-RU" sz="1600" dirty="0"/>
              <a:t>ссылается </a:t>
            </a:r>
            <a:r>
              <a:rPr lang="ru-RU" sz="1600" b="1" dirty="0"/>
              <a:t>на новые доказательства и в то же время подает кассационную жалобу</a:t>
            </a:r>
            <a:r>
              <a:rPr lang="ru-RU" sz="1600" dirty="0"/>
              <a:t> вместо того, чтобы обращаться в суд апелляционной инстанции применительно к правилам пересмотра судебных актов, то в таком случае </a:t>
            </a:r>
            <a:r>
              <a:rPr lang="ru-RU" sz="1600" b="1" dirty="0"/>
              <a:t>суд кассационной инстанции должен будет либо возвратить кассационную жалобу </a:t>
            </a:r>
            <a:r>
              <a:rPr lang="ru-RU" sz="1600" dirty="0"/>
              <a:t>(п. 1 ч. 1 ст. 281 АПК РФ), </a:t>
            </a:r>
            <a:r>
              <a:rPr lang="ru-RU" sz="1600" b="1" dirty="0"/>
              <a:t>либо после ее принятия прекратить производство </a:t>
            </a:r>
            <a:r>
              <a:rPr lang="ru-RU" sz="1600" dirty="0"/>
              <a:t>по такой жалобе в связи с тем, что дело должно быть рассмотрено в ином порядке (п. 1 ч. 1 ст. 150 АПК РФ</a:t>
            </a:r>
            <a:r>
              <a:rPr lang="ru-RU" sz="1600" dirty="0" smtClean="0"/>
              <a:t>)*. 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другом же случае, если кредитор или управляющий обратится с апелляционной жалобой и </a:t>
            </a:r>
            <a:r>
              <a:rPr lang="ru-RU" sz="1600" b="1" dirty="0"/>
              <a:t>при этом не будет ссылаться на новые доказательства</a:t>
            </a:r>
            <a:r>
              <a:rPr lang="ru-RU" sz="1600" dirty="0"/>
              <a:t>, то в данном случае суд апелляционной инстанции так же должен будет </a:t>
            </a:r>
            <a:r>
              <a:rPr lang="ru-RU" sz="1600" b="1" dirty="0"/>
              <a:t>прекратить производство по апелляционной жалобе </a:t>
            </a:r>
            <a:r>
              <a:rPr lang="ru-RU" sz="1600" dirty="0"/>
              <a:t>и указать на необходимость обжалования судебного акта в той последовательности, которая установлена АПК РФ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294360"/>
            <a:ext cx="727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9529C">
                    <a:lumMod val="50000"/>
                  </a:srgbClr>
                </a:solidFill>
                <a:cs typeface="Verdana"/>
              </a:rPr>
              <a:t>*</a:t>
            </a:r>
            <a:r>
              <a:rPr lang="ru-RU" sz="1000" dirty="0"/>
              <a:t> </a:t>
            </a:r>
            <a:r>
              <a:rPr lang="ru-RU" sz="900" dirty="0"/>
              <a:t>Определение Судебной коллегии по экономическим спорам Верховного Суда РФ от 24.12.2015 № 304-ЭС15-12643 по делу № А45-6961/2014; Определение Судебной коллегии по экономическим спорам Верховного Суда РФ от 03.10.2016 № 305-ЭС16-7085 по делу № А40-157154/2014</a:t>
            </a:r>
            <a:endParaRPr lang="ru-RU" sz="900" dirty="0">
              <a:solidFill>
                <a:srgbClr val="09529C">
                  <a:lumMod val="50000"/>
                </a:srgbClr>
              </a:solidFill>
              <a:cs typeface="Verdana"/>
            </a:endParaRPr>
          </a:p>
        </p:txBody>
      </p:sp>
      <p:sp>
        <p:nvSpPr>
          <p:cNvPr id="6" name="Oval 34"/>
          <p:cNvSpPr/>
          <p:nvPr/>
        </p:nvSpPr>
        <p:spPr>
          <a:xfrm>
            <a:off x="184840" y="1941592"/>
            <a:ext cx="426720" cy="426831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1351"/>
          </a:p>
        </p:txBody>
      </p:sp>
      <p:sp>
        <p:nvSpPr>
          <p:cNvPr id="7" name="TextBox 6"/>
          <p:cNvSpPr txBox="1"/>
          <p:nvPr/>
        </p:nvSpPr>
        <p:spPr>
          <a:xfrm>
            <a:off x="226334" y="2034232"/>
            <a:ext cx="335914" cy="2524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sz="1351" b="1" dirty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1</a:t>
            </a:r>
            <a:endParaRPr lang="x-none" sz="1351" b="1" dirty="0">
              <a:solidFill>
                <a:schemeClr val="bg1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8" name="Oval 37"/>
          <p:cNvSpPr/>
          <p:nvPr/>
        </p:nvSpPr>
        <p:spPr>
          <a:xfrm>
            <a:off x="184840" y="4219760"/>
            <a:ext cx="426720" cy="426831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1351"/>
          </a:p>
        </p:txBody>
      </p:sp>
      <p:sp>
        <p:nvSpPr>
          <p:cNvPr id="9" name="TextBox 8"/>
          <p:cNvSpPr txBox="1"/>
          <p:nvPr/>
        </p:nvSpPr>
        <p:spPr>
          <a:xfrm>
            <a:off x="226334" y="4323592"/>
            <a:ext cx="335914" cy="2524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sz="1351" b="1" dirty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2</a:t>
            </a:r>
            <a:endParaRPr lang="x-none" sz="1351" b="1" dirty="0">
              <a:solidFill>
                <a:schemeClr val="bg1"/>
              </a:solidFill>
              <a:latin typeface="Verdana"/>
              <a:ea typeface="Open Sans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522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0032" y="762089"/>
            <a:ext cx="32403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Bef>
                <a:spcPts val="1200"/>
              </a:spcBef>
            </a:pPr>
            <a:r>
              <a: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Виктор Петров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модератор, руководитель Арбитражной практики VEGAS LEX</a:t>
            </a:r>
            <a:endParaRPr lang="en-US" sz="1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470"/>
              </a:lnSpc>
              <a:spcBef>
                <a:spcPts val="600"/>
              </a:spcBef>
            </a:pP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Petrov@vegaslex.ru</a:t>
            </a:r>
            <a:endParaRPr lang="ru-RU" sz="1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212976"/>
            <a:ext cx="3166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Bef>
                <a:spcPts val="1200"/>
              </a:spcBef>
            </a:pPr>
            <a:r>
              <a: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Станислав Шибулкин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юрист </a:t>
            </a:r>
            <a:r>
              <a:rPr lang="ru-RU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Банкротного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направления VEGAS </a:t>
            </a:r>
            <a:r>
              <a:rPr lang="ru-RU" sz="14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LEX</a:t>
            </a:r>
            <a:endParaRPr lang="en-US" sz="1400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470"/>
              </a:lnSpc>
              <a:spcBef>
                <a:spcPts val="1200"/>
              </a:spcBef>
            </a:pP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Sshibulkin@vegaslex.ru</a:t>
            </a:r>
            <a:endParaRPr lang="ru-RU" sz="1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986225"/>
            <a:ext cx="37052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Bef>
                <a:spcPts val="1200"/>
              </a:spcBef>
            </a:pPr>
            <a:r>
              <a:rPr lang="ru-RU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Валерия Тихонова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юрист </a:t>
            </a:r>
            <a:r>
              <a:rPr lang="ru-RU" sz="1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Банкротного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направления   </a:t>
            </a: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pPr>
              <a:lnSpc>
                <a:spcPts val="1470"/>
              </a:lnSpc>
            </a:pP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VEGAS LEX</a:t>
            </a:r>
          </a:p>
          <a:p>
            <a:pPr>
              <a:lnSpc>
                <a:spcPts val="1470"/>
              </a:lnSpc>
              <a:spcBef>
                <a:spcPts val="600"/>
              </a:spcBef>
            </a:pPr>
            <a:r>
              <a:rPr lang="en-US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Tikhonova@vegaslex.ru</a:t>
            </a:r>
            <a:endParaRPr lang="ru-RU" sz="1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Эффективное противодействие включению недобросовестных кредиторов в реестр требований</a:t>
            </a: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Механизмы </a:t>
            </a:r>
            <a:r>
              <a:rPr lang="ru-RU" sz="2000" dirty="0"/>
              <a:t>недопущения включения в реестр требований </a:t>
            </a:r>
            <a:r>
              <a:rPr lang="ru-RU" sz="2000" dirty="0" smtClean="0"/>
              <a:t>недобросовестных лиц</a:t>
            </a:r>
            <a:endParaRPr lang="en-US" sz="20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A702A-D94D-44F7-B57C-127EF85F73D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Hexagon 41"/>
          <p:cNvSpPr>
            <a:spLocks noChangeAspect="1"/>
          </p:cNvSpPr>
          <p:nvPr/>
        </p:nvSpPr>
        <p:spPr>
          <a:xfrm>
            <a:off x="670469" y="1172784"/>
            <a:ext cx="818283" cy="705600"/>
          </a:xfrm>
          <a:prstGeom prst="hexagon">
            <a:avLst/>
          </a:prstGeom>
          <a:solidFill>
            <a:srgbClr val="8EA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3200" dirty="0">
              <a:solidFill>
                <a:srgbClr val="F3F4F5"/>
              </a:solidFill>
              <a:latin typeface="Lato Light" charset="0"/>
            </a:endParaRPr>
          </a:p>
        </p:txBody>
      </p:sp>
      <p:sp>
        <p:nvSpPr>
          <p:cNvPr id="8" name="Hexagon 38"/>
          <p:cNvSpPr/>
          <p:nvPr/>
        </p:nvSpPr>
        <p:spPr>
          <a:xfrm>
            <a:off x="696664" y="2376080"/>
            <a:ext cx="792088" cy="720080"/>
          </a:xfrm>
          <a:prstGeom prst="hexagon">
            <a:avLst/>
          </a:prstGeom>
          <a:solidFill>
            <a:srgbClr val="C2C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4800" dirty="0">
              <a:solidFill>
                <a:srgbClr val="F3F4F5"/>
              </a:solidFill>
              <a:latin typeface="Lato Light" charset="0"/>
            </a:endParaRPr>
          </a:p>
        </p:txBody>
      </p:sp>
      <p:sp>
        <p:nvSpPr>
          <p:cNvPr id="9" name="Hexagon 41"/>
          <p:cNvSpPr>
            <a:spLocks noChangeAspect="1"/>
          </p:cNvSpPr>
          <p:nvPr/>
        </p:nvSpPr>
        <p:spPr>
          <a:xfrm>
            <a:off x="670469" y="3593856"/>
            <a:ext cx="818283" cy="705600"/>
          </a:xfrm>
          <a:prstGeom prst="hexagon">
            <a:avLst/>
          </a:prstGeom>
          <a:solidFill>
            <a:srgbClr val="8EA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3200" dirty="0">
              <a:solidFill>
                <a:srgbClr val="F3F4F5"/>
              </a:solidFill>
              <a:latin typeface="Lato Light" charset="0"/>
            </a:endParaRPr>
          </a:p>
        </p:txBody>
      </p:sp>
      <p:sp>
        <p:nvSpPr>
          <p:cNvPr id="10" name="Hexagon 38"/>
          <p:cNvSpPr/>
          <p:nvPr/>
        </p:nvSpPr>
        <p:spPr>
          <a:xfrm>
            <a:off x="696664" y="4797152"/>
            <a:ext cx="792088" cy="720080"/>
          </a:xfrm>
          <a:prstGeom prst="hexagon">
            <a:avLst/>
          </a:prstGeom>
          <a:solidFill>
            <a:srgbClr val="C2C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en-US" sz="4800" dirty="0">
              <a:solidFill>
                <a:srgbClr val="F3F4F5"/>
              </a:solidFill>
              <a:latin typeface="Lato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06391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заявление возражений против включения в реестр требований кредиторов в рамках рассмотрения обособленного спора в деле о банкротстве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2340255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подача заявления о признании сделки, на которой основано требование кредитора, недействительной (</a:t>
            </a:r>
            <a:r>
              <a:rPr lang="ru-RU" sz="1600" i="1" dirty="0"/>
              <a:t>в процедурах внешнего управления и конкурсного производства</a:t>
            </a:r>
            <a:r>
              <a:rPr lang="ru-RU" sz="1600" dirty="0" smtClean="0"/>
              <a:t>);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365426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субординация требований контролирующих должника и аффилированных с ним лиц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4864804"/>
            <a:ext cx="724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обжалование судебного акта, на котором основано требование кредитора, в рамках отдельного производства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22" name="Freeform 29"/>
          <p:cNvSpPr>
            <a:spLocks noChangeArrowheads="1"/>
          </p:cNvSpPr>
          <p:nvPr/>
        </p:nvSpPr>
        <p:spPr bwMode="auto">
          <a:xfrm>
            <a:off x="912688" y="4984622"/>
            <a:ext cx="360040" cy="35961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rgbClr val="043049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86" tIns="34293" rIns="68586" bIns="34293" anchor="ctr"/>
          <a:lstStyle/>
          <a:p>
            <a:pPr defTabSz="1371691">
              <a:defRPr/>
            </a:pPr>
            <a:endParaRPr lang="en-US" sz="2701" dirty="0">
              <a:solidFill>
                <a:srgbClr val="021F2F"/>
              </a:solidFill>
              <a:latin typeface="Roboto Light"/>
            </a:endParaRPr>
          </a:p>
        </p:txBody>
      </p:sp>
      <p:sp>
        <p:nvSpPr>
          <p:cNvPr id="23" name="Freeform 31"/>
          <p:cNvSpPr>
            <a:spLocks noChangeArrowheads="1"/>
          </p:cNvSpPr>
          <p:nvPr/>
        </p:nvSpPr>
        <p:spPr bwMode="auto">
          <a:xfrm>
            <a:off x="912736" y="3830724"/>
            <a:ext cx="359992" cy="231863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371691">
              <a:defRPr/>
            </a:pPr>
            <a:endParaRPr lang="en-US" sz="2701">
              <a:solidFill>
                <a:srgbClr val="021F2F"/>
              </a:solidFill>
              <a:latin typeface="Roboto Light"/>
            </a:endParaRPr>
          </a:p>
        </p:txBody>
      </p:sp>
      <p:sp>
        <p:nvSpPr>
          <p:cNvPr id="24" name="Freeform 19"/>
          <p:cNvSpPr>
            <a:spLocks noChangeArrowheads="1"/>
          </p:cNvSpPr>
          <p:nvPr/>
        </p:nvSpPr>
        <p:spPr bwMode="auto">
          <a:xfrm>
            <a:off x="993364" y="2557884"/>
            <a:ext cx="274792" cy="341992"/>
          </a:xfrm>
          <a:custGeom>
            <a:avLst/>
            <a:gdLst>
              <a:gd name="T0" fmla="*/ 2147483647 w 510"/>
              <a:gd name="T1" fmla="*/ 2147483647 h 573"/>
              <a:gd name="T2" fmla="*/ 2147483647 w 510"/>
              <a:gd name="T3" fmla="*/ 2147483647 h 573"/>
              <a:gd name="T4" fmla="*/ 2147483647 w 510"/>
              <a:gd name="T5" fmla="*/ 2147483647 h 573"/>
              <a:gd name="T6" fmla="*/ 2147483647 w 510"/>
              <a:gd name="T7" fmla="*/ 2147483647 h 573"/>
              <a:gd name="T8" fmla="*/ 2147483647 w 510"/>
              <a:gd name="T9" fmla="*/ 2147483647 h 573"/>
              <a:gd name="T10" fmla="*/ 2147483647 w 510"/>
              <a:gd name="T11" fmla="*/ 2147483647 h 573"/>
              <a:gd name="T12" fmla="*/ 2147483647 w 510"/>
              <a:gd name="T13" fmla="*/ 2147483647 h 573"/>
              <a:gd name="T14" fmla="*/ 2147483647 w 510"/>
              <a:gd name="T15" fmla="*/ 2147483647 h 573"/>
              <a:gd name="T16" fmla="*/ 2147483647 w 510"/>
              <a:gd name="T17" fmla="*/ 2147483647 h 573"/>
              <a:gd name="T18" fmla="*/ 2147483647 w 510"/>
              <a:gd name="T19" fmla="*/ 2147483647 h 573"/>
              <a:gd name="T20" fmla="*/ 2147483647 w 510"/>
              <a:gd name="T21" fmla="*/ 2147483647 h 573"/>
              <a:gd name="T22" fmla="*/ 2147483647 w 510"/>
              <a:gd name="T23" fmla="*/ 2147483647 h 573"/>
              <a:gd name="T24" fmla="*/ 2147483647 w 510"/>
              <a:gd name="T25" fmla="*/ 2147483647 h 573"/>
              <a:gd name="T26" fmla="*/ 2147483647 w 510"/>
              <a:gd name="T27" fmla="*/ 2147483647 h 573"/>
              <a:gd name="T28" fmla="*/ 2147483647 w 510"/>
              <a:gd name="T29" fmla="*/ 2147483647 h 573"/>
              <a:gd name="T30" fmla="*/ 2147483647 w 510"/>
              <a:gd name="T31" fmla="*/ 2147483647 h 573"/>
              <a:gd name="T32" fmla="*/ 2147483647 w 510"/>
              <a:gd name="T33" fmla="*/ 2147483647 h 573"/>
              <a:gd name="T34" fmla="*/ 2147483647 w 510"/>
              <a:gd name="T35" fmla="*/ 2147483647 h 573"/>
              <a:gd name="T36" fmla="*/ 2147483647 w 510"/>
              <a:gd name="T37" fmla="*/ 2147483647 h 573"/>
              <a:gd name="T38" fmla="*/ 2147483647 w 510"/>
              <a:gd name="T39" fmla="*/ 2147483647 h 573"/>
              <a:gd name="T40" fmla="*/ 2147483647 w 510"/>
              <a:gd name="T41" fmla="*/ 2147483647 h 573"/>
              <a:gd name="T42" fmla="*/ 2147483647 w 510"/>
              <a:gd name="T43" fmla="*/ 2147483647 h 573"/>
              <a:gd name="T44" fmla="*/ 2147483647 w 510"/>
              <a:gd name="T45" fmla="*/ 2147483647 h 573"/>
              <a:gd name="T46" fmla="*/ 2147483647 w 510"/>
              <a:gd name="T47" fmla="*/ 2147483647 h 573"/>
              <a:gd name="T48" fmla="*/ 2147483647 w 510"/>
              <a:gd name="T49" fmla="*/ 2147483647 h 573"/>
              <a:gd name="T50" fmla="*/ 2147483647 w 510"/>
              <a:gd name="T51" fmla="*/ 2147483647 h 573"/>
              <a:gd name="T52" fmla="*/ 2147483647 w 510"/>
              <a:gd name="T53" fmla="*/ 2147483647 h 573"/>
              <a:gd name="T54" fmla="*/ 2147483647 w 510"/>
              <a:gd name="T55" fmla="*/ 2147483647 h 573"/>
              <a:gd name="T56" fmla="*/ 2147483647 w 510"/>
              <a:gd name="T57" fmla="*/ 2147483647 h 573"/>
              <a:gd name="T58" fmla="*/ 2147483647 w 510"/>
              <a:gd name="T59" fmla="*/ 2147483647 h 573"/>
              <a:gd name="T60" fmla="*/ 2147483647 w 510"/>
              <a:gd name="T61" fmla="*/ 2147483647 h 573"/>
              <a:gd name="T62" fmla="*/ 2147483647 w 510"/>
              <a:gd name="T63" fmla="*/ 2147483647 h 573"/>
              <a:gd name="T64" fmla="*/ 2147483647 w 510"/>
              <a:gd name="T65" fmla="*/ 2147483647 h 573"/>
              <a:gd name="T66" fmla="*/ 2147483647 w 510"/>
              <a:gd name="T67" fmla="*/ 2147483647 h 573"/>
              <a:gd name="T68" fmla="*/ 2147483647 w 510"/>
              <a:gd name="T69" fmla="*/ 2147483647 h 573"/>
              <a:gd name="T70" fmla="*/ 2147483647 w 510"/>
              <a:gd name="T71" fmla="*/ 2147483647 h 573"/>
              <a:gd name="T72" fmla="*/ 2147483647 w 510"/>
              <a:gd name="T73" fmla="*/ 2147483647 h 573"/>
              <a:gd name="T74" fmla="*/ 2147483647 w 510"/>
              <a:gd name="T75" fmla="*/ 2147483647 h 573"/>
              <a:gd name="T76" fmla="*/ 2147483647 w 510"/>
              <a:gd name="T77" fmla="*/ 2147483647 h 573"/>
              <a:gd name="T78" fmla="*/ 2147483647 w 510"/>
              <a:gd name="T79" fmla="*/ 2147483647 h 573"/>
              <a:gd name="T80" fmla="*/ 0 w 510"/>
              <a:gd name="T81" fmla="*/ 2147483647 h 573"/>
              <a:gd name="T82" fmla="*/ 0 w 510"/>
              <a:gd name="T83" fmla="*/ 2147483647 h 573"/>
              <a:gd name="T84" fmla="*/ 2147483647 w 510"/>
              <a:gd name="T85" fmla="*/ 0 h 573"/>
              <a:gd name="T86" fmla="*/ 2147483647 w 510"/>
              <a:gd name="T87" fmla="*/ 0 h 573"/>
              <a:gd name="T88" fmla="*/ 2147483647 w 510"/>
              <a:gd name="T89" fmla="*/ 0 h 573"/>
              <a:gd name="T90" fmla="*/ 2147483647 w 510"/>
              <a:gd name="T91" fmla="*/ 2147483647 h 573"/>
              <a:gd name="T92" fmla="*/ 2147483647 w 510"/>
              <a:gd name="T93" fmla="*/ 2147483647 h 573"/>
              <a:gd name="T94" fmla="*/ 2147483647 w 510"/>
              <a:gd name="T95" fmla="*/ 2147483647 h 573"/>
              <a:gd name="T96" fmla="*/ 2147483647 w 510"/>
              <a:gd name="T97" fmla="*/ 2147483647 h 573"/>
              <a:gd name="T98" fmla="*/ 2147483647 w 510"/>
              <a:gd name="T99" fmla="*/ 2147483647 h 573"/>
              <a:gd name="T100" fmla="*/ 2147483647 w 510"/>
              <a:gd name="T101" fmla="*/ 2147483647 h 573"/>
              <a:gd name="T102" fmla="*/ 2147483647 w 510"/>
              <a:gd name="T103" fmla="*/ 2147483647 h 573"/>
              <a:gd name="T104" fmla="*/ 2147483647 w 510"/>
              <a:gd name="T105" fmla="*/ 2147483647 h 573"/>
              <a:gd name="T106" fmla="*/ 2147483647 w 510"/>
              <a:gd name="T107" fmla="*/ 2147483647 h 573"/>
              <a:gd name="T108" fmla="*/ 2147483647 w 510"/>
              <a:gd name="T109" fmla="*/ 2147483647 h 573"/>
              <a:gd name="T110" fmla="*/ 2147483647 w 510"/>
              <a:gd name="T111" fmla="*/ 2147483647 h 573"/>
              <a:gd name="T112" fmla="*/ 2147483647 w 510"/>
              <a:gd name="T113" fmla="*/ 2147483647 h 573"/>
              <a:gd name="T114" fmla="*/ 2147483647 w 510"/>
              <a:gd name="T115" fmla="*/ 0 h 573"/>
              <a:gd name="T116" fmla="*/ 2147483647 w 510"/>
              <a:gd name="T117" fmla="*/ 2147483647 h 573"/>
              <a:gd name="T118" fmla="*/ 2147483647 w 510"/>
              <a:gd name="T119" fmla="*/ 2147483647 h 573"/>
              <a:gd name="T120" fmla="*/ 2147483647 w 510"/>
              <a:gd name="T121" fmla="*/ 2147483647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701" dirty="0">
              <a:solidFill>
                <a:srgbClr val="021F2F"/>
              </a:solidFill>
              <a:latin typeface="Lato Light" charset="0"/>
            </a:endParaRPr>
          </a:p>
        </p:txBody>
      </p:sp>
      <p:sp>
        <p:nvSpPr>
          <p:cNvPr id="25" name="Freeform 150"/>
          <p:cNvSpPr>
            <a:spLocks noChangeArrowheads="1"/>
          </p:cNvSpPr>
          <p:nvPr/>
        </p:nvSpPr>
        <p:spPr bwMode="auto">
          <a:xfrm>
            <a:off x="925487" y="1365132"/>
            <a:ext cx="334442" cy="335016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371691">
              <a:defRPr/>
            </a:pPr>
            <a:endParaRPr lang="en-US" sz="2701">
              <a:solidFill>
                <a:srgbClr val="021F2F"/>
              </a:solidFill>
              <a:latin typeface="Roboto Ligh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Обжалование судебных актов как инструмент борьбы со злоупотреблениями в банкротстве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38772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Подтверждение </a:t>
            </a:r>
            <a:r>
              <a:rPr lang="ru-RU" sz="2000" dirty="0" smtClean="0"/>
              <a:t>требований кредиторов в </a:t>
            </a:r>
            <a:r>
              <a:rPr lang="ru-RU" sz="2000" dirty="0"/>
              <a:t>судебном порядке до </a:t>
            </a:r>
            <a:r>
              <a:rPr lang="ru-RU" sz="2000" dirty="0" smtClean="0"/>
              <a:t>возбуждения дела о банкротстве</a:t>
            </a:r>
            <a:endParaRPr lang="ru-RU" sz="2000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b="7576"/>
          <a:stretch>
            <a:fillRect/>
          </a:stretch>
        </p:blipFill>
        <p:spPr>
          <a:xfrm>
            <a:off x="5292725" y="842017"/>
            <a:ext cx="3600450" cy="2160587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" b="4993"/>
          <a:stretch>
            <a:fillRect/>
          </a:stretch>
        </p:blipFill>
        <p:spPr>
          <a:xfrm>
            <a:off x="395536" y="3981782"/>
            <a:ext cx="3600450" cy="2160587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6" name="Номер слайда 4"/>
          <p:cNvSpPr txBox="1">
            <a:spLocks/>
          </p:cNvSpPr>
          <p:nvPr/>
        </p:nvSpPr>
        <p:spPr>
          <a:xfrm>
            <a:off x="333821" y="842017"/>
            <a:ext cx="4731568" cy="1785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Clr>
                <a:srgbClr val="09529C"/>
              </a:buClr>
              <a:buFont typeface="Wingdings" charset="2"/>
              <a:buChar char="§"/>
              <a:defRPr/>
            </a:pPr>
            <a:r>
              <a:rPr lang="ru-RU" sz="1100" dirty="0" smtClean="0">
                <a:solidFill>
                  <a:schemeClr val="tx1"/>
                </a:solidFill>
                <a:latin typeface="Verdana"/>
                <a:cs typeface="Verdana"/>
              </a:rPr>
              <a:t>принцип обязательности вступивших в законную силу судебных актов (</a:t>
            </a:r>
            <a:r>
              <a:rPr lang="ru-RU" sz="1100" i="1" dirty="0" smtClean="0">
                <a:solidFill>
                  <a:schemeClr val="tx1"/>
                </a:solidFill>
                <a:latin typeface="Verdana"/>
                <a:cs typeface="Verdana"/>
              </a:rPr>
              <a:t>ст. 16 АПК РФ</a:t>
            </a:r>
            <a:r>
              <a:rPr lang="ru-RU" sz="1100" dirty="0" smtClean="0">
                <a:solidFill>
                  <a:schemeClr val="tx1"/>
                </a:solidFill>
                <a:latin typeface="Verdana"/>
                <a:cs typeface="Verdana"/>
              </a:rPr>
              <a:t>);</a:t>
            </a:r>
          </a:p>
          <a:p>
            <a:pPr lvl="0" algn="just">
              <a:buClr>
                <a:srgbClr val="09529C"/>
              </a:buClr>
              <a:defRPr/>
            </a:pPr>
            <a:endParaRPr lang="ru-RU" sz="11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342900" lvl="0" indent="-342900" algn="just">
              <a:buClr>
                <a:srgbClr val="09529C"/>
              </a:buClr>
              <a:buFont typeface="Wingdings" charset="2"/>
              <a:buChar char="§"/>
              <a:defRPr/>
            </a:pPr>
            <a:r>
              <a:rPr lang="ru-RU" sz="1100" dirty="0" smtClean="0">
                <a:solidFill>
                  <a:schemeClr val="tx1"/>
                </a:solidFill>
                <a:latin typeface="Verdana"/>
                <a:cs typeface="Verdana"/>
              </a:rPr>
              <a:t>правило о </a:t>
            </a:r>
            <a:r>
              <a:rPr lang="ru-RU" sz="1100" dirty="0" err="1" smtClean="0">
                <a:solidFill>
                  <a:schemeClr val="tx1"/>
                </a:solidFill>
                <a:latin typeface="Verdana"/>
                <a:cs typeface="Verdana"/>
              </a:rPr>
              <a:t>преюдициальности</a:t>
            </a:r>
            <a:r>
              <a:rPr lang="ru-RU" sz="1100" dirty="0" smtClean="0">
                <a:solidFill>
                  <a:schemeClr val="tx1"/>
                </a:solidFill>
                <a:latin typeface="Verdana"/>
                <a:cs typeface="Verdana"/>
              </a:rPr>
              <a:t> вступивших в законную силу судебных актов (</a:t>
            </a:r>
            <a:r>
              <a:rPr lang="ru-RU" sz="1100" i="1" dirty="0" smtClean="0">
                <a:solidFill>
                  <a:schemeClr val="tx1"/>
                </a:solidFill>
                <a:latin typeface="Verdana"/>
                <a:cs typeface="Verdana"/>
              </a:rPr>
              <a:t>ст. 69 АПК РФ</a:t>
            </a:r>
            <a:r>
              <a:rPr lang="ru-RU" sz="1100" dirty="0" smtClean="0">
                <a:solidFill>
                  <a:schemeClr val="tx1"/>
                </a:solidFill>
                <a:latin typeface="Verdana"/>
                <a:cs typeface="Verdana"/>
              </a:rPr>
              <a:t>);</a:t>
            </a:r>
          </a:p>
          <a:p>
            <a:pPr lvl="0" algn="just">
              <a:buClr>
                <a:srgbClr val="09529C"/>
              </a:buClr>
              <a:defRPr/>
            </a:pPr>
            <a:endParaRPr lang="ru-RU" sz="11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342900" lvl="0" indent="-342900" algn="just">
              <a:buClr>
                <a:srgbClr val="09529C"/>
              </a:buClr>
              <a:buFont typeface="Wingdings" charset="2"/>
              <a:buChar char="§"/>
              <a:defRPr/>
            </a:pPr>
            <a:r>
              <a:rPr lang="ru-RU" sz="1100" dirty="0" smtClean="0">
                <a:solidFill>
                  <a:schemeClr val="tx1"/>
                </a:solidFill>
                <a:latin typeface="Verdana"/>
                <a:cs typeface="Verdana"/>
              </a:rPr>
              <a:t>особый порядок рассмотрения в рамках дела о банкротстве требований кредиторов, которые подтверждены судебным актом (</a:t>
            </a:r>
            <a:r>
              <a:rPr lang="ru-RU" sz="1100" i="1" dirty="0" smtClean="0">
                <a:solidFill>
                  <a:schemeClr val="tx1"/>
                </a:solidFill>
                <a:latin typeface="Verdana"/>
                <a:cs typeface="Verdana"/>
              </a:rPr>
              <a:t>п. 10 ст. 16 Закона о банкротстве</a:t>
            </a:r>
            <a:r>
              <a:rPr lang="ru-RU" sz="1100" dirty="0" smtClean="0">
                <a:solidFill>
                  <a:schemeClr val="tx1"/>
                </a:solidFill>
                <a:latin typeface="Verdana"/>
                <a:cs typeface="Verdana"/>
              </a:rPr>
              <a:t>).</a:t>
            </a:r>
            <a:endParaRPr lang="ru-RU" sz="11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7" name="Номер слайда 4"/>
          <p:cNvSpPr txBox="1">
            <a:spLocks/>
          </p:cNvSpPr>
          <p:nvPr/>
        </p:nvSpPr>
        <p:spPr>
          <a:xfrm>
            <a:off x="4161607" y="5105844"/>
            <a:ext cx="4731568" cy="126188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Clr>
                <a:srgbClr val="09529C"/>
              </a:buClr>
              <a:buFont typeface="Wingdings" charset="2"/>
              <a:buChar char="§"/>
              <a:defRPr/>
            </a:pPr>
            <a:r>
              <a:rPr lang="ru-RU" sz="1100" dirty="0">
                <a:solidFill>
                  <a:schemeClr val="tx1"/>
                </a:solidFill>
                <a:latin typeface="Verdana"/>
                <a:cs typeface="Verdana"/>
              </a:rPr>
              <a:t>п</a:t>
            </a:r>
            <a:r>
              <a:rPr lang="ru-RU" sz="1100" dirty="0" smtClean="0">
                <a:solidFill>
                  <a:schemeClr val="tx1"/>
                </a:solidFill>
                <a:latin typeface="Verdana"/>
                <a:cs typeface="Verdana"/>
              </a:rPr>
              <a:t>одтверждение «внешне безупречным» судебным актом фиктивной задолженности;</a:t>
            </a:r>
          </a:p>
          <a:p>
            <a:pPr marL="342900" lvl="0" indent="-342900" algn="just">
              <a:buClr>
                <a:srgbClr val="09529C"/>
              </a:buClr>
              <a:buFont typeface="Wingdings" charset="2"/>
              <a:buChar char="§"/>
              <a:defRPr/>
            </a:pPr>
            <a:endParaRPr lang="ru-RU" sz="11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342900" lvl="0" indent="-342900" algn="just">
              <a:buClr>
                <a:srgbClr val="09529C"/>
              </a:buClr>
              <a:buFont typeface="Wingdings" charset="2"/>
              <a:buChar char="§"/>
              <a:defRPr/>
            </a:pPr>
            <a:r>
              <a:rPr lang="ru-RU" sz="1100" dirty="0" smtClean="0">
                <a:solidFill>
                  <a:schemeClr val="tx1"/>
                </a:solidFill>
                <a:latin typeface="Verdana"/>
                <a:cs typeface="Verdana"/>
              </a:rPr>
              <a:t>минимизация </a:t>
            </a:r>
            <a:r>
              <a:rPr lang="ru-RU" sz="1100" dirty="0">
                <a:solidFill>
                  <a:schemeClr val="tx1"/>
                </a:solidFill>
                <a:latin typeface="Verdana"/>
                <a:cs typeface="Verdana"/>
              </a:rPr>
              <a:t>возможностей независимых кредиторов противостоять такому включению в рамках дела о </a:t>
            </a:r>
            <a:r>
              <a:rPr lang="ru-RU" sz="1100" dirty="0" smtClean="0">
                <a:solidFill>
                  <a:schemeClr val="tx1"/>
                </a:solidFill>
                <a:latin typeface="Verdana"/>
                <a:cs typeface="Verdana"/>
              </a:rPr>
              <a:t>банкротстве.</a:t>
            </a:r>
          </a:p>
          <a:p>
            <a:pPr marL="342900" lvl="0" indent="-342900">
              <a:buClr>
                <a:srgbClr val="09529C"/>
              </a:buClr>
              <a:buFont typeface="Wingdings" charset="2"/>
              <a:buChar char="§"/>
              <a:defRPr/>
            </a:pPr>
            <a:endParaRPr lang="ru-RU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821" y="3336479"/>
            <a:ext cx="85593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Подтверждение своих требований в судебном порядке </a:t>
            </a:r>
            <a:r>
              <a:rPr lang="ru-RU" sz="1200" b="1" dirty="0" smtClean="0"/>
              <a:t> - эффективный способ включения в реестр требований кредиторов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61607" y="4560977"/>
            <a:ext cx="47476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Злоупотребление правом недобросовестными кредиторами</a:t>
            </a:r>
            <a:r>
              <a:rPr lang="ru-RU" sz="1200" b="1" dirty="0"/>
              <a:t>:</a:t>
            </a:r>
          </a:p>
        </p:txBody>
      </p:sp>
      <p:sp>
        <p:nvSpPr>
          <p:cNvPr id="13" name="Isosceles Triangle 18"/>
          <p:cNvSpPr/>
          <p:nvPr/>
        </p:nvSpPr>
        <p:spPr>
          <a:xfrm rot="10800000">
            <a:off x="1930844" y="2729088"/>
            <a:ext cx="1501316" cy="549260"/>
          </a:xfrm>
          <a:prstGeom prst="triangle">
            <a:avLst>
              <a:gd name="adj" fmla="val 50000"/>
            </a:avLst>
          </a:prstGeom>
          <a:solidFill>
            <a:srgbClr val="8CBE39">
              <a:alpha val="10000"/>
            </a:srgbClr>
          </a:solidFill>
          <a:ln>
            <a:solidFill>
              <a:srgbClr val="8CBE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8"/>
          <p:cNvSpPr/>
          <p:nvPr/>
        </p:nvSpPr>
        <p:spPr>
          <a:xfrm rot="10800000">
            <a:off x="5622226" y="3928514"/>
            <a:ext cx="1501316" cy="549260"/>
          </a:xfrm>
          <a:prstGeom prst="triangle">
            <a:avLst>
              <a:gd name="adj" fmla="val 50000"/>
            </a:avLst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9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Возможность обжалования судебных актов конкурирующего кредитора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837791"/>
            <a:ext cx="8640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j-lt"/>
              </a:rPr>
              <a:t>Определение Судебной коллегии по экономическим спорам Верховного Суда Российской Федерации от 08.06.2020 N 305-ЭС17-2261(8) по делу N </a:t>
            </a:r>
            <a:r>
              <a:rPr lang="ru-RU" sz="1400" dirty="0" smtClean="0">
                <a:latin typeface="+mj-lt"/>
              </a:rPr>
              <a:t>А40-240735/2015:</a:t>
            </a:r>
            <a:endParaRPr lang="en-US" sz="1400" dirty="0" smtClean="0">
              <a:latin typeface="+mj-lt"/>
            </a:endParaRPr>
          </a:p>
          <a:p>
            <a:pPr algn="just"/>
            <a:endParaRPr lang="ru-RU" sz="1400" dirty="0" smtClean="0">
              <a:latin typeface="+mj-lt"/>
            </a:endParaRPr>
          </a:p>
          <a:p>
            <a:pPr lvl="1" algn="just"/>
            <a:r>
              <a:rPr lang="ru-RU" sz="1400" i="1" dirty="0" smtClean="0">
                <a:latin typeface="+mj-lt"/>
              </a:rPr>
              <a:t>«</a:t>
            </a:r>
            <a:r>
              <a:rPr lang="ru-RU" sz="1400" i="1" dirty="0">
                <a:latin typeface="+mj-lt"/>
              </a:rPr>
              <a:t>Тот факт, что требование общества «</a:t>
            </a:r>
            <a:r>
              <a:rPr lang="ru-RU" sz="1400" i="1" dirty="0" err="1">
                <a:latin typeface="+mj-lt"/>
              </a:rPr>
              <a:t>РусИнжиниринг</a:t>
            </a:r>
            <a:r>
              <a:rPr lang="ru-RU" sz="1400" i="1" dirty="0">
                <a:latin typeface="+mj-lt"/>
              </a:rPr>
              <a:t>» к институту носит реституционный характер и установлено в результате признания сделки недействительной в деле о банкротстве последнего, не лишает кредитора, конкурирующего с обществом «</a:t>
            </a:r>
            <a:r>
              <a:rPr lang="ru-RU" sz="1400" i="1" dirty="0" err="1">
                <a:latin typeface="+mj-lt"/>
              </a:rPr>
              <a:t>РусИнжиниринг</a:t>
            </a:r>
            <a:r>
              <a:rPr lang="ru-RU" sz="1400" i="1" dirty="0">
                <a:latin typeface="+mj-lt"/>
              </a:rPr>
              <a:t>», права обжалования судебного акта, подтвердившего обоснованность требований последнего. В связи с этим судебная коллегия не может согласиться с выводами апелляционного и окружного судов об обратном: </a:t>
            </a:r>
            <a:r>
              <a:rPr lang="ru-RU" sz="1400" b="1" i="1" dirty="0">
                <a:latin typeface="+mj-lt"/>
              </a:rPr>
              <a:t>пункт 24 постановления № 35 распространяется в полной мере и на данную </a:t>
            </a:r>
            <a:r>
              <a:rPr lang="ru-RU" sz="1400" b="1" i="1" dirty="0" smtClean="0">
                <a:latin typeface="+mj-lt"/>
              </a:rPr>
              <a:t>ситуацию».</a:t>
            </a:r>
            <a:endParaRPr lang="ru-RU" sz="1400" i="1" dirty="0">
              <a:latin typeface="+mj-lt"/>
            </a:endParaRPr>
          </a:p>
        </p:txBody>
      </p:sp>
      <p:grpSp>
        <p:nvGrpSpPr>
          <p:cNvPr id="6" name="Group 41"/>
          <p:cNvGrpSpPr/>
          <p:nvPr/>
        </p:nvGrpSpPr>
        <p:grpSpPr>
          <a:xfrm>
            <a:off x="223944" y="3131219"/>
            <a:ext cx="8596528" cy="843963"/>
            <a:chOff x="381000" y="2007237"/>
            <a:chExt cx="8596528" cy="843963"/>
          </a:xfrm>
        </p:grpSpPr>
        <p:sp>
          <p:nvSpPr>
            <p:cNvPr id="7" name="Rectangle 42"/>
            <p:cNvSpPr/>
            <p:nvPr/>
          </p:nvSpPr>
          <p:spPr>
            <a:xfrm>
              <a:off x="762000" y="2161126"/>
              <a:ext cx="8215528" cy="461665"/>
            </a:xfrm>
            <a:prstGeom prst="rect">
              <a:avLst/>
            </a:prstGeom>
            <a:noFill/>
            <a:ln w="12700">
              <a:solidFill>
                <a:srgbClr val="8CBE3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>
              <a:spAutoFit/>
            </a:bodyPr>
            <a:lstStyle/>
            <a:p>
              <a:pPr algn="just"/>
              <a:r>
                <a:rPr lang="ru-RU" sz="1200" dirty="0" smtClean="0">
                  <a:solidFill>
                    <a:srgbClr val="8CBE39"/>
                  </a:solidFill>
                  <a:ea typeface="Verdana" panose="020B0604030504040204" pitchFamily="34" charset="0"/>
                  <a:cs typeface="Verdana"/>
                </a:rPr>
                <a:t>Положения </a:t>
              </a:r>
              <a:r>
                <a:rPr lang="ru-RU" sz="1200" dirty="0">
                  <a:solidFill>
                    <a:srgbClr val="8CBE39"/>
                  </a:solidFill>
                  <a:ea typeface="Verdana" panose="020B0604030504040204" pitchFamily="34" charset="0"/>
                  <a:cs typeface="Verdana"/>
                </a:rPr>
                <a:t>п. 24 Постановления Пленума ВАС РФ от 22.06.2012 № 35 распространяются на </a:t>
              </a:r>
              <a:r>
                <a:rPr lang="ru-RU" sz="1200" b="1" dirty="0" smtClean="0">
                  <a:solidFill>
                    <a:srgbClr val="8CBE39"/>
                  </a:solidFill>
                  <a:ea typeface="Verdana" panose="020B0604030504040204" pitchFamily="34" charset="0"/>
                  <a:cs typeface="Verdana"/>
                </a:rPr>
                <a:t>ЛЮБЫЕ</a:t>
              </a:r>
              <a:r>
                <a:rPr lang="ru-RU" sz="1200" dirty="0" smtClean="0">
                  <a:solidFill>
                    <a:srgbClr val="8CBE39"/>
                  </a:solidFill>
                  <a:ea typeface="Verdana" panose="020B0604030504040204" pitchFamily="34" charset="0"/>
                  <a:cs typeface="Verdana"/>
                </a:rPr>
                <a:t> </a:t>
              </a:r>
              <a:r>
                <a:rPr lang="ru-RU" sz="1200" dirty="0">
                  <a:solidFill>
                    <a:srgbClr val="8CBE39"/>
                  </a:solidFill>
                  <a:ea typeface="Verdana" panose="020B0604030504040204" pitchFamily="34" charset="0"/>
                  <a:cs typeface="Verdana"/>
                </a:rPr>
                <a:t>судебные акты, которыми установлена задолженность конкурирующего </a:t>
              </a:r>
              <a:r>
                <a:rPr lang="ru-RU" sz="1200" dirty="0" smtClean="0">
                  <a:solidFill>
                    <a:srgbClr val="8CBE39"/>
                  </a:solidFill>
                  <a:ea typeface="Verdana" panose="020B0604030504040204" pitchFamily="34" charset="0"/>
                  <a:cs typeface="Verdana"/>
                </a:rPr>
                <a:t>кредитора</a:t>
              </a:r>
              <a:r>
                <a:rPr lang="ru-RU" sz="1200" dirty="0">
                  <a:solidFill>
                    <a:srgbClr val="8CBE39"/>
                  </a:solidFill>
                  <a:ea typeface="Verdana" panose="020B0604030504040204" pitchFamily="34" charset="0"/>
                  <a:cs typeface="Verdana"/>
                </a:rPr>
                <a:t>.</a:t>
              </a:r>
              <a:endParaRPr lang="en-US" sz="1200" dirty="0">
                <a:solidFill>
                  <a:srgbClr val="8CBE39"/>
                </a:solidFill>
                <a:cs typeface="Verdana"/>
              </a:endParaRPr>
            </a:p>
          </p:txBody>
        </p:sp>
        <p:sp>
          <p:nvSpPr>
            <p:cNvPr id="8" name="Rectangle 43"/>
            <p:cNvSpPr/>
            <p:nvPr/>
          </p:nvSpPr>
          <p:spPr>
            <a:xfrm>
              <a:off x="762000" y="2081759"/>
              <a:ext cx="304800" cy="769441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algn="ctr"/>
              <a:endParaRPr lang="en-US" sz="4400">
                <a:solidFill>
                  <a:srgbClr val="F3F4F5"/>
                </a:solidFill>
                <a:latin typeface="Signa Offc Pro Bold"/>
                <a:cs typeface="Signa Offc Pro Bold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2007237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8CBE39"/>
                  </a:solidFill>
                  <a:cs typeface="Verdana"/>
                </a:rPr>
                <a:t>!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772918"/>
            <a:ext cx="8640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Постановление Пленума ВАС РФ от 22.06.2012 № 35*:</a:t>
            </a:r>
          </a:p>
          <a:p>
            <a:pPr algn="just"/>
            <a:endParaRPr lang="ru-RU" sz="1400" dirty="0" smtClean="0">
              <a:latin typeface="+mj-lt"/>
            </a:endParaRPr>
          </a:p>
          <a:p>
            <a:pPr lvl="1" algn="just"/>
            <a:r>
              <a:rPr lang="ru-RU" sz="1400" i="1" dirty="0">
                <a:latin typeface="+mj-lt"/>
              </a:rPr>
              <a:t>«Если конкурсные кредиторы полагают, что их права и законные интересы нарушены судебным актом, на котором основано заявленное в деле о банкротстве требование (в частности, если они считают, что оно является необоснованным по причине недостоверности доказательств либо ничтожности сделки), то на этом основании они, а также арбитражный управляющий вправе </a:t>
            </a:r>
            <a:r>
              <a:rPr lang="ru-RU" sz="1400" b="1" i="1" dirty="0">
                <a:latin typeface="+mj-lt"/>
              </a:rPr>
              <a:t>обжаловать в общем установленном процессуальным законодательством порядке указанный судебный акт</a:t>
            </a:r>
            <a:r>
              <a:rPr lang="ru-RU" sz="1400" i="1" dirty="0">
                <a:latin typeface="+mj-lt"/>
              </a:rPr>
              <a:t>, при этом в случае пропуска ими срока на его обжалование суд вправе его восстановить с учетом того, когда подавшее жалобу лицо узнало или должно было узнать о нарушении его прав и законных </a:t>
            </a:r>
            <a:r>
              <a:rPr lang="ru-RU" sz="1400" i="1" dirty="0" smtClean="0">
                <a:latin typeface="+mj-lt"/>
              </a:rPr>
              <a:t>интересов…»</a:t>
            </a:r>
            <a:endParaRPr lang="ru-RU" sz="14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6372000"/>
            <a:ext cx="7274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9529C">
                    <a:lumMod val="50000"/>
                  </a:srgbClr>
                </a:solidFill>
                <a:cs typeface="Verdana"/>
              </a:rPr>
              <a:t>* Постановление Пленума ВАС РФ от 22.06.2012 </a:t>
            </a:r>
            <a:r>
              <a:rPr lang="ru-RU" sz="1000" dirty="0" smtClean="0">
                <a:solidFill>
                  <a:srgbClr val="09529C">
                    <a:lumMod val="50000"/>
                  </a:srgbClr>
                </a:solidFill>
                <a:cs typeface="Verdana"/>
              </a:rPr>
              <a:t>№ 35 «О </a:t>
            </a:r>
            <a:r>
              <a:rPr lang="ru-RU" sz="1000" dirty="0">
                <a:solidFill>
                  <a:srgbClr val="09529C">
                    <a:lumMod val="50000"/>
                  </a:srgbClr>
                </a:solidFill>
                <a:cs typeface="Verdana"/>
              </a:rPr>
              <a:t>некоторых процессуальных вопросах, связанных с рассмотрением дел о </a:t>
            </a:r>
            <a:r>
              <a:rPr lang="ru-RU" sz="1000" dirty="0" smtClean="0">
                <a:solidFill>
                  <a:srgbClr val="09529C">
                    <a:lumMod val="50000"/>
                  </a:srgbClr>
                </a:solidFill>
                <a:cs typeface="Verdana"/>
              </a:rPr>
              <a:t>банкротстве»</a:t>
            </a:r>
            <a:endParaRPr lang="ru-RU" sz="1000" dirty="0">
              <a:solidFill>
                <a:srgbClr val="09529C">
                  <a:lumMod val="50000"/>
                </a:srgbClr>
              </a:solidFill>
              <a:cs typeface="Verdana"/>
            </a:endParaRPr>
          </a:p>
          <a:p>
            <a:endParaRPr lang="ru-RU" sz="1000" dirty="0">
              <a:solidFill>
                <a:srgbClr val="09529C">
                  <a:lumMod val="50000"/>
                </a:srgbClr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78416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Право на обжалование и основания его возникновения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67074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Право на обжалование и основания его возникновения (1): история вопроса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9</a:t>
            </a:fld>
            <a:endParaRPr lang="ru-RU" dirty="0"/>
          </a:p>
        </p:txBody>
      </p:sp>
      <p:cxnSp>
        <p:nvCxnSpPr>
          <p:cNvPr id="12" name="Straight Connector 16"/>
          <p:cNvCxnSpPr/>
          <p:nvPr/>
        </p:nvCxnSpPr>
        <p:spPr>
          <a:xfrm flipH="1">
            <a:off x="4572000" y="2810218"/>
            <a:ext cx="4803" cy="3355086"/>
          </a:xfrm>
          <a:prstGeom prst="line">
            <a:avLst/>
          </a:prstGeom>
          <a:ln w="9525">
            <a:solidFill>
              <a:srgbClr val="C2C9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43701" y="907832"/>
            <a:ext cx="88565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2846"/>
              </a:buClr>
              <a:defRPr/>
            </a:pPr>
            <a:r>
              <a:rPr lang="ru-RU" sz="1600" dirty="0" smtClean="0">
                <a:latin typeface="+mj-lt"/>
                <a:ea typeface="Verdana" panose="020B0604030504040204" pitchFamily="34" charset="0"/>
                <a:cs typeface="Verdana"/>
              </a:rPr>
              <a:t>Пункт </a:t>
            </a:r>
            <a:r>
              <a:rPr lang="ru-RU" sz="1600" dirty="0">
                <a:latin typeface="+mj-lt"/>
                <a:ea typeface="Verdana" panose="020B0604030504040204" pitchFamily="34" charset="0"/>
                <a:cs typeface="Verdana"/>
              </a:rPr>
              <a:t>24 Постановления Пленума ВАС РФ от 22.06.2012 № </a:t>
            </a:r>
            <a:r>
              <a:rPr lang="ru-RU" sz="1600" dirty="0" smtClean="0">
                <a:latin typeface="+mj-lt"/>
                <a:ea typeface="Verdana" panose="020B0604030504040204" pitchFamily="34" charset="0"/>
                <a:cs typeface="Verdana"/>
              </a:rPr>
              <a:t>35 </a:t>
            </a:r>
            <a:r>
              <a:rPr lang="ru-RU" sz="1600" dirty="0">
                <a:latin typeface="+mj-lt"/>
                <a:ea typeface="Verdana" panose="020B0604030504040204" pitchFamily="34" charset="0"/>
                <a:cs typeface="Verdana"/>
              </a:rPr>
              <a:t>не содержит специальных указаний относительно того, с какого момента конкурсные кредиторы имеют право обжаловать судебные акты конкурирующих </a:t>
            </a:r>
            <a:r>
              <a:rPr lang="ru-RU" sz="1600" dirty="0" smtClean="0">
                <a:latin typeface="+mj-lt"/>
                <a:ea typeface="Verdana" panose="020B0604030504040204" pitchFamily="34" charset="0"/>
                <a:cs typeface="Verdana"/>
              </a:rPr>
              <a:t>кредиторов.</a:t>
            </a:r>
          </a:p>
          <a:p>
            <a:pPr lvl="0" algn="just">
              <a:buClr>
                <a:srgbClr val="002846"/>
              </a:buClr>
              <a:defRPr/>
            </a:pPr>
            <a:endParaRPr lang="ru-RU" sz="1600" dirty="0" smtClean="0">
              <a:latin typeface="+mj-lt"/>
              <a:ea typeface="Verdana" panose="020B0604030504040204" pitchFamily="34" charset="0"/>
              <a:cs typeface="Verdana"/>
            </a:endParaRPr>
          </a:p>
          <a:p>
            <a:pPr lvl="0" algn="just">
              <a:buClr>
                <a:srgbClr val="002846"/>
              </a:buClr>
              <a:defRPr/>
            </a:pPr>
            <a:r>
              <a:rPr 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 судебной практике возникло 2 подхода: «расширительный» и «ограничительный».</a:t>
            </a:r>
            <a:endParaRPr lang="en-US" sz="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2958" y="3566227"/>
            <a:ext cx="40454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Право </a:t>
            </a:r>
            <a:r>
              <a:rPr lang="ru-RU" sz="1400" dirty="0"/>
              <a:t>конкурсных кредиторов на обжалование судебных актов иных кредиторов возникает с момента принятия его требования к рассмотрению судом не только в отношении судебных актов, принятых в рамках дела о банкротстве, но и в отношении судебных актов, на которых основывается требование данных </a:t>
            </a:r>
            <a:r>
              <a:rPr lang="ru-RU" sz="1400" dirty="0" smtClean="0"/>
              <a:t>кредиторов.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03976" y="3902985"/>
            <a:ext cx="4210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Всеми </a:t>
            </a:r>
            <a:r>
              <a:rPr lang="ru-RU" sz="1400" dirty="0"/>
              <a:t>правами, предусмотренными Законом о банкротстве , кредитор начинает обладать только с момента включения требований в реестр требований кредиторов.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3998" y="29215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«Расширительный»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92080" y="29215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«Ограничительный»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5862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Vegas Lex">
      <a:dk1>
        <a:srgbClr val="000000"/>
      </a:dk1>
      <a:lt1>
        <a:srgbClr val="FFFFFF"/>
      </a:lt1>
      <a:dk2>
        <a:srgbClr val="1F497D"/>
      </a:dk2>
      <a:lt2>
        <a:srgbClr val="7F7F7F"/>
      </a:lt2>
      <a:accent1>
        <a:srgbClr val="E36C09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9" id="{983D0295-41F7-4D88-91BF-A0D143C3E538}" vid="{8896947F-D967-4F9B-8CE2-5EC6D4F00A55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9" id="{983D0295-41F7-4D88-91BF-A0D143C3E538}" vid="{A24DCB55-D76F-45B6-9FB1-5A69180A3194}"/>
    </a:ext>
  </a:extLst>
</a:theme>
</file>

<file path=ppt/theme/theme3.xml><?xml version="1.0" encoding="utf-8"?>
<a:theme xmlns:a="http://schemas.openxmlformats.org/drawingml/2006/main" name="VEGAS LEX_ШАБЛОН_Презентация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V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9" id="{983D0295-41F7-4D88-91BF-A0D143C3E538}" vid="{588FEBE0-8F61-4AC3-963F-97470F57CA32}"/>
    </a:ext>
  </a:extLst>
</a:theme>
</file>

<file path=ppt/theme/theme4.xml><?xml version="1.0" encoding="utf-8"?>
<a:theme xmlns:a="http://schemas.openxmlformats.org/drawingml/2006/main" name="Divider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9" id="{983D0295-41F7-4D88-91BF-A0D143C3E538}" vid="{1C74879C-9907-47B1-AAC2-3320773078BB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gas Lex">
    <a:dk1>
      <a:srgbClr val="000000"/>
    </a:dk1>
    <a:lt1>
      <a:srgbClr val="FFFFFF"/>
    </a:lt1>
    <a:dk2>
      <a:srgbClr val="1F497D"/>
    </a:dk2>
    <a:lt2>
      <a:srgbClr val="7F7F7F"/>
    </a:lt2>
    <a:accent1>
      <a:srgbClr val="E36C09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Vegas Lex">
    <a:dk1>
      <a:srgbClr val="000000"/>
    </a:dk1>
    <a:lt1>
      <a:srgbClr val="FFFFFF"/>
    </a:lt1>
    <a:dk2>
      <a:srgbClr val="1F497D"/>
    </a:dk2>
    <a:lt2>
      <a:srgbClr val="7F7F7F"/>
    </a:lt2>
    <a:accent1>
      <a:srgbClr val="E36C09"/>
    </a:accent1>
    <a:accent2>
      <a:srgbClr val="FF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>http://vegassp/sites/CRM/account/Forms/Document/Project Status Report Template.dotx</xsnLocation>
  <cached>True</cached>
  <openByDefault>False</openByDefault>
  <xsnScope>http://vegassp/sites/CRM/account</xsnScope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Code xmlns="b578d009-2ffc-49e2-b773-02d315b8cf3b">140000000 - 0005</ProjectCode>
    <DocumentNumber xmlns="3dafe455-3c51-44be-b464-912a979a645f">00022817</DocumentNumber>
    <ProjectName xmlns="1d3fcc26-9d1b-4f8a-8816-fa74555a3e6b">Marketing - Events</ProjectName>
    <Owner xmlns="1d3fcc26-9d1b-4f8a-8816-fa74555a3e6b">
      <UserInfo>
        <DisplayName/>
        <AccountId>2330</AccountId>
        <AccountType/>
      </UserInfo>
    </Owner>
    <ClientCode xmlns="b578d009-2ffc-49e2-b773-02d315b8cf3b">140000000</ClientCode>
    <_dlc_DocId xmlns="b578d009-2ffc-49e2-b773-02d315b8cf3b">MF6D2DN74KZZ-1-117083</_dlc_DocId>
    <_dlc_DocIdUrl xmlns="b578d009-2ffc-49e2-b773-02d315b8cf3b">
      <Url>https://mowws01.vegaslex.ru/sites/CRM/_layouts/15/DocIdRedir.aspx?ID=MF6D2DN74KZZ-1-117083</Url>
      <Description>MF6D2DN74KZZ-1-117083</Description>
    </_dlc_DocIdUrl>
    <ClientName xmlns="1d3fcc26-9d1b-4f8a-8816-fa74555a3e6b">Marketing</ClientName>
    <DocType xmlns="b578d009-2ffc-49e2-b773-02d315b8cf3b" xsi:nil="true"/>
    <LibName xmlns="1d3fcc26-9d1b-4f8a-8816-fa74555a3e6b">Внутренние подразделения</LibName>
    <TaxCatchAll xmlns="1d3fcc26-9d1b-4f8a-8816-fa74555a3e6b"/>
    <na2d7c106ea2413aaa8db6ecf2d7eaf3 xmlns="1d3fcc26-9d1b-4f8a-8816-fa74555a3e6b">
      <Terms xmlns="http://schemas.microsoft.com/office/infopath/2007/PartnerControls"/>
    </na2d7c106ea2413aaa8db6ecf2d7eaf3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Меморандум" ma:contentTypeID="0x01010098BE451EE0E1A34E9AF8D6A18641693A" ma:contentTypeVersion="29" ma:contentTypeDescription="Шаблон меморандума." ma:contentTypeScope="" ma:versionID="1fef847397176da97da55596aa7a725b">
  <xsd:schema xmlns:xsd="http://www.w3.org/2001/XMLSchema" xmlns:xs="http://www.w3.org/2001/XMLSchema" xmlns:p="http://schemas.microsoft.com/office/2006/metadata/properties" xmlns:ns2="b578d009-2ffc-49e2-b773-02d315b8cf3b" xmlns:ns3="1d3fcc26-9d1b-4f8a-8816-fa74555a3e6b" xmlns:ns4="3dafe455-3c51-44be-b464-912a979a645f" targetNamespace="http://schemas.microsoft.com/office/2006/metadata/properties" ma:root="true" ma:fieldsID="d9949abba2d235666dafb93db1c7c50f" ns2:_="" ns3:_="" ns4:_="">
    <xsd:import namespace="b578d009-2ffc-49e2-b773-02d315b8cf3b"/>
    <xsd:import namespace="1d3fcc26-9d1b-4f8a-8816-fa74555a3e6b"/>
    <xsd:import namespace="3dafe455-3c51-44be-b464-912a979a64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Type" minOccurs="0"/>
                <xsd:element ref="ns2:ClientCode" minOccurs="0"/>
                <xsd:element ref="ns2:ProjectCode" minOccurs="0"/>
                <xsd:element ref="ns3:LibName" minOccurs="0"/>
                <xsd:element ref="ns3:ClientName" minOccurs="0"/>
                <xsd:element ref="ns3:na2d7c106ea2413aaa8db6ecf2d7eaf3" minOccurs="0"/>
                <xsd:element ref="ns3:TaxCatchAll" minOccurs="0"/>
                <xsd:element ref="ns3:Owner" minOccurs="0"/>
                <xsd:element ref="ns3:ProjectName" minOccurs="0"/>
                <xsd:element ref="ns4:Document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8d009-2ffc-49e2-b773-02d315b8cf3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Type" ma:index="11" nillable="true" ma:displayName="Тип документа" ma:format="Dropdown" ma:internalName="DocType">
      <xsd:simpleType>
        <xsd:restriction base="dms:Choice">
          <xsd:enumeration value="Юридическое заключение"/>
          <xsd:enumeration value="Меморандум"/>
          <xsd:enumeration value="Отчет о юридической проверке"/>
          <xsd:enumeration value="Акт"/>
          <xsd:enumeration value="Внутренний документ"/>
        </xsd:restriction>
      </xsd:simpleType>
    </xsd:element>
    <xsd:element name="ClientCode" ma:index="12" nillable="true" ma:displayName="Код клиента" ma:internalName="ClientCode">
      <xsd:simpleType>
        <xsd:restriction base="dms:Text">
          <xsd:maxLength value="255"/>
        </xsd:restriction>
      </xsd:simpleType>
    </xsd:element>
    <xsd:element name="ProjectCode" ma:index="13" nillable="true" ma:displayName="Код проекта" ma:internalName="ProjectCod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fcc26-9d1b-4f8a-8816-fa74555a3e6b" elementFormDefault="qualified">
    <xsd:import namespace="http://schemas.microsoft.com/office/2006/documentManagement/types"/>
    <xsd:import namespace="http://schemas.microsoft.com/office/infopath/2007/PartnerControls"/>
    <xsd:element name="LibName" ma:index="14" nillable="true" ma:displayName="Библиотека" ma:default="Внутренние подразделения" ma:internalName="LibName">
      <xsd:simpleType>
        <xsd:restriction base="dms:Text">
          <xsd:maxLength value="255"/>
        </xsd:restriction>
      </xsd:simpleType>
    </xsd:element>
    <xsd:element name="ClientName" ma:index="15" nillable="true" ma:displayName="Буквенный идентификатор клиента" ma:internalName="ClientName">
      <xsd:simpleType>
        <xsd:restriction base="dms:Text">
          <xsd:maxLength value="255"/>
        </xsd:restriction>
      </xsd:simpleType>
    </xsd:element>
    <xsd:element name="na2d7c106ea2413aaa8db6ecf2d7eaf3" ma:index="17" nillable="true" ma:taxonomy="true" ma:internalName="na2d7c106ea2413aaa8db6ecf2d7eaf3" ma:taxonomyFieldName="DocTags" ma:displayName="Теги" ma:default="" ma:fieldId="{7a2d7c10-6ea2-413a-aa8d-b6ecf2d7eaf3}" ma:sspId="b54dd93a-9fa5-45b7-a2a5-1baff0a13cc7" ma:termSetId="ba20db04-73c7-438b-8074-b8fa6abc854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Столбец для захвата всех терминов таксономии" ma:hidden="true" ma:list="{2008ae0d-107f-4849-b3ab-f0d598fb5905}" ma:internalName="TaxCatchAll" ma:showField="CatchAllData" ma:web="1d3fcc26-9d1b-4f8a-8816-fa74555a3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ner" ma:index="19" nillable="true" ma:displayName="Руководитель проекта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Name" ma:index="20" nillable="true" ma:displayName="Буквенный идентификатор проекта" ma:internalName="Project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fe455-3c51-44be-b464-912a979a645f" elementFormDefault="qualified">
    <xsd:import namespace="http://schemas.microsoft.com/office/2006/documentManagement/types"/>
    <xsd:import namespace="http://schemas.microsoft.com/office/infopath/2007/PartnerControls"/>
    <xsd:element name="DocumentNumber" ma:index="21" nillable="true" ma:displayName="Номер документа" ma:internalName="Document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C5184E-0658-4716-8315-8D1F87A4A70E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4DD4C3D6-8B79-405E-A69D-459FC91CD39E}">
  <ds:schemaRefs>
    <ds:schemaRef ds:uri="http://schemas.microsoft.com/office/infopath/2007/PartnerControls"/>
    <ds:schemaRef ds:uri="http://purl.org/dc/terms/"/>
    <ds:schemaRef ds:uri="1d3fcc26-9d1b-4f8a-8816-fa74555a3e6b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dafe455-3c51-44be-b464-912a979a645f"/>
    <ds:schemaRef ds:uri="b578d009-2ffc-49e2-b773-02d315b8cf3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EF5469-E16B-4C6F-A9EB-25E783E06AA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E9610D0-4057-4316-AACF-D5B71258318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9598F0F-62D9-4F3A-B32F-03ABE9C62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78d009-2ffc-49e2-b773-02d315b8cf3b"/>
    <ds:schemaRef ds:uri="1d3fcc26-9d1b-4f8a-8816-fa74555a3e6b"/>
    <ds:schemaRef ds:uri="3dafe455-3c51-44be-b464-912a979a64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(на экран)</Template>
  <TotalTime>6186</TotalTime>
  <Words>2426</Words>
  <Application>Microsoft Office PowerPoint</Application>
  <PresentationFormat>Экран (4:3)</PresentationFormat>
  <Paragraphs>163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Arial</vt:lpstr>
      <vt:lpstr>Calibri</vt:lpstr>
      <vt:lpstr>Lato Light</vt:lpstr>
      <vt:lpstr>Open Sans</vt:lpstr>
      <vt:lpstr>Roboto Light</vt:lpstr>
      <vt:lpstr>Signa Offc Pro Bold</vt:lpstr>
      <vt:lpstr>Signa Offc Pro Light</vt:lpstr>
      <vt:lpstr>Verdana</vt:lpstr>
      <vt:lpstr>Webdings</vt:lpstr>
      <vt:lpstr>Wingdings</vt:lpstr>
      <vt:lpstr>Wingdings 3</vt:lpstr>
      <vt:lpstr>Специальное оформление</vt:lpstr>
      <vt:lpstr>1_Специальное оформление</vt:lpstr>
      <vt:lpstr>VEGAS LEX_ШАБЛОН_Презентация</vt:lpstr>
      <vt:lpstr>Divider</vt:lpstr>
      <vt:lpstr>Недобросовестные кредиторы: как не допустить их в реестр и защитить свои права</vt:lpstr>
      <vt:lpstr>Программа мероприятия</vt:lpstr>
      <vt:lpstr>Презентация PowerPoint</vt:lpstr>
      <vt:lpstr>Механизмы недопущения включения в реестр требований недобросовестных лиц</vt:lpstr>
      <vt:lpstr>Презентация PowerPoint</vt:lpstr>
      <vt:lpstr>Подтверждение требований кредиторов в судебном порядке до возбуждения дела о банкротстве</vt:lpstr>
      <vt:lpstr>Возможность обжалования судебных актов конкурирующего кредитора </vt:lpstr>
      <vt:lpstr>Презентация PowerPoint</vt:lpstr>
      <vt:lpstr>Право на обжалование и основания его возникновения (1): история вопроса</vt:lpstr>
      <vt:lpstr>Право на обжалование и основания его возникновения (2): действующий подход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обжалования судебного акта – какой подход применить? (1)</vt:lpstr>
      <vt:lpstr>Порядок обжалования судебного акта – какой подход применить? (2)</vt:lpstr>
      <vt:lpstr>Судебные акты, не подлежащие обжалованию в суд апелляционной инстанции</vt:lpstr>
      <vt:lpstr>Что делать в случае, если обжалуемый судебный акт кредитора не подлежит обжалованию в суд апелляционной инстанции?</vt:lpstr>
      <vt:lpstr>Последствия неправильного выбора способа обжалования судебного акта</vt:lpstr>
      <vt:lpstr>Презентация PowerPoint</vt:lpstr>
    </vt:vector>
  </TitlesOfParts>
  <Company>Vegas Lex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Недобросовестные кредиторы: как не допустить их в реестр и защитить свои права.</dc:title>
  <dc:creator>Volodina, Anastasia</dc:creator>
  <cp:lastModifiedBy>Karymova, Elena</cp:lastModifiedBy>
  <cp:revision>56</cp:revision>
  <cp:lastPrinted>2020-12-01T12:11:47Z</cp:lastPrinted>
  <dcterms:created xsi:type="dcterms:W3CDTF">2020-11-27T04:36:57Z</dcterms:created>
  <dcterms:modified xsi:type="dcterms:W3CDTF">2020-12-08T14:26:43Z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0x01010098BE451EE0E1A34E9AF8D6A18641693A</vt:lpwstr>
  </property>
  <property fmtid="{D5CDD505-2E9C-101B-9397-08002B2CF9AE}" pid="3" name="_dlc_DocIdItemGuid">
    <vt:lpwstr>28d5f9ef-d92d-43e6-a41b-764171b48f92</vt:lpwstr>
  </property>
</Properties>
</file>